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10691800" cx="7559675"/>
  <p:notesSz cx="6735750" cy="9866300"/>
  <p:embeddedFontLst>
    <p:embeddedFont>
      <p:font typeface="Roboto"/>
      <p:regular r:id="rId8"/>
      <p:bold r:id="rId9"/>
      <p:italic r:id="rId10"/>
      <p:boldItalic r:id="rId11"/>
    </p:embeddedFont>
    <p:embeddedFont>
      <p:font typeface="Roboto Medium"/>
      <p:regular r:id="rId12"/>
      <p:bold r:id="rId13"/>
      <p:italic r:id="rId14"/>
      <p:boldItalic r:id="rId15"/>
    </p:embeddedFont>
    <p:embeddedFont>
      <p:font typeface="Roboto Condensed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gdtELdLggdMQcy5RAdvb78lVuf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font" Target="fonts/Roboto-boldItalic.fntdata"/><Relationship Id="rId10" Type="http://schemas.openxmlformats.org/officeDocument/2006/relationships/font" Target="fonts/Roboto-italic.fntdata"/><Relationship Id="rId13" Type="http://schemas.openxmlformats.org/officeDocument/2006/relationships/font" Target="fonts/RobotoMedium-bold.fntdata"/><Relationship Id="rId12" Type="http://schemas.openxmlformats.org/officeDocument/2006/relationships/font" Target="fonts/Roboto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-bold.fntdata"/><Relationship Id="rId15" Type="http://schemas.openxmlformats.org/officeDocument/2006/relationships/font" Target="fonts/RobotoMedium-boldItalic.fntdata"/><Relationship Id="rId14" Type="http://schemas.openxmlformats.org/officeDocument/2006/relationships/font" Target="fonts/RobotoMedium-italic.fntdata"/><Relationship Id="rId17" Type="http://schemas.openxmlformats.org/officeDocument/2006/relationships/font" Target="fonts/RobotoCondensed-bold.fntdata"/><Relationship Id="rId16" Type="http://schemas.openxmlformats.org/officeDocument/2006/relationships/font" Target="fonts/RobotoCondensed-regular.fntdata"/><Relationship Id="rId5" Type="http://schemas.openxmlformats.org/officeDocument/2006/relationships/slide" Target="slides/slide1.xml"/><Relationship Id="rId19" Type="http://schemas.openxmlformats.org/officeDocument/2006/relationships/font" Target="fonts/RobotoCondensed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Condensed-italic.fntdata"/><Relationship Id="rId7" Type="http://schemas.openxmlformats.org/officeDocument/2006/relationships/slide" Target="slides/slide3.xml"/><Relationship Id="rId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22825" y="739950"/>
            <a:ext cx="4490700" cy="3699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22825" y="739950"/>
            <a:ext cx="4490700" cy="3699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/>
          <p:nvPr>
            <p:ph idx="1" type="body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:notes"/>
          <p:cNvSpPr/>
          <p:nvPr>
            <p:ph idx="2" type="sldImg"/>
          </p:nvPr>
        </p:nvSpPr>
        <p:spPr>
          <a:xfrm>
            <a:off x="1122825" y="739950"/>
            <a:ext cx="4490700" cy="3699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/>
          <p:nvPr>
            <p:ph idx="1" type="body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:notes"/>
          <p:cNvSpPr/>
          <p:nvPr>
            <p:ph idx="2" type="sldImg"/>
          </p:nvPr>
        </p:nvSpPr>
        <p:spPr>
          <a:xfrm>
            <a:off x="1122825" y="739950"/>
            <a:ext cx="4490700" cy="3699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subTitle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/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縦書きテキスト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387910" y="2978019"/>
            <a:ext cx="6783857" cy="6520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縦書きタイトルと&#10;縦書きテキスト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1694512" y="4284621"/>
            <a:ext cx="9060817" cy="163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-1612846" y="2701814"/>
            <a:ext cx="9060817" cy="4795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53"/>
              <a:buNone/>
              <a:defRPr sz="165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488"/>
              <a:buNone/>
              <a:defRPr sz="148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つのコンテンツ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b="1" sz="1653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b="1" sz="1488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b="1" sz="1653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b="1" sz="1488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9pPr>
          </a:lstStyle>
          <a:p/>
        </p:txBody>
      </p:sp>
      <p:sp>
        <p:nvSpPr>
          <p:cNvPr id="41" name="Google Shape;41;p9"/>
          <p:cNvSpPr txBox="1"/>
          <p:nvPr>
            <p:ph idx="4" type="body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コンテンツ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6557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645"/>
              <a:buChar char="•"/>
              <a:defRPr sz="2645"/>
            </a:lvl1pPr>
            <a:lvl2pPr indent="-375602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15"/>
              <a:buChar char="•"/>
              <a:defRPr sz="2315"/>
            </a:lvl2pPr>
            <a:lvl3pPr indent="-354583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Char char="•"/>
              <a:defRPr sz="1984"/>
            </a:lvl3pPr>
            <a:lvl4pPr indent="-333565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4pPr>
            <a:lvl5pPr indent="-333565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5pPr>
            <a:lvl6pPr indent="-333565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6pPr>
            <a:lvl7pPr indent="-333565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7pPr>
            <a:lvl8pPr indent="-333565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8pPr>
            <a:lvl9pPr indent="-333565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図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37"/>
              <a:buFont typeface="Calibri"/>
              <a:buNone/>
              <a:defRPr b="0" i="0" sz="36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5602" lvl="0" marL="457200" marR="0" rtl="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15"/>
              <a:buFont typeface="Arial"/>
              <a:buChar char="•"/>
              <a:defRPr b="0" i="0" sz="231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4583" lvl="1" marL="9144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3565" lvl="2" marL="13716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088" lvl="3" marL="18288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088" lvl="4" marL="22860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088" lvl="5" marL="27432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088" lvl="6" marL="32004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088" lvl="7" marL="36576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088" lvl="8" marL="41148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28.png"/><Relationship Id="rId13" Type="http://schemas.openxmlformats.org/officeDocument/2006/relationships/image" Target="../media/image29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27.png"/><Relationship Id="rId7" Type="http://schemas.openxmlformats.org/officeDocument/2006/relationships/image" Target="../media/image16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29.png"/><Relationship Id="rId13" Type="http://schemas.openxmlformats.org/officeDocument/2006/relationships/image" Target="../media/image17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27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6.png"/><Relationship Id="rId1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Relationship Id="rId7" Type="http://schemas.openxmlformats.org/officeDocument/2006/relationships/image" Target="../media/image22.png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34101" l="0" r="0" t="0"/>
          <a:stretch/>
        </p:blipFill>
        <p:spPr>
          <a:xfrm>
            <a:off x="4841655" y="4365450"/>
            <a:ext cx="2293663" cy="2267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34101" l="0" r="0" t="0"/>
          <a:stretch/>
        </p:blipFill>
        <p:spPr>
          <a:xfrm>
            <a:off x="2633004" y="4365450"/>
            <a:ext cx="2293663" cy="2267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34101" l="0" r="0" t="0"/>
          <a:stretch/>
        </p:blipFill>
        <p:spPr>
          <a:xfrm>
            <a:off x="468177" y="4365450"/>
            <a:ext cx="2293663" cy="226722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-1" y="0"/>
            <a:ext cx="7559675" cy="3263900"/>
          </a:xfrm>
          <a:prstGeom prst="rect">
            <a:avLst/>
          </a:prstGeom>
          <a:solidFill>
            <a:srgbClr val="286E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-1" y="2362200"/>
            <a:ext cx="7559675" cy="901700"/>
          </a:xfrm>
          <a:prstGeom prst="rect">
            <a:avLst/>
          </a:prstGeom>
          <a:solidFill>
            <a:srgbClr val="73B1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" y="265351"/>
            <a:ext cx="4547287" cy="38495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>
            <p:ph type="ctrTitle"/>
          </p:nvPr>
        </p:nvSpPr>
        <p:spPr>
          <a:xfrm>
            <a:off x="333375" y="254846"/>
            <a:ext cx="4213911" cy="4182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900"/>
              <a:buFont typeface="Calibri"/>
              <a:buNone/>
            </a:pPr>
            <a:r>
              <a:rPr b="1" lang="ja-JP" sz="1900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〇〇労働組合  組合員のみなさまへ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9802" y="833151"/>
            <a:ext cx="4633405" cy="125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65474" y="596900"/>
            <a:ext cx="22987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81636" y="256207"/>
            <a:ext cx="939800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4303" y="2489200"/>
            <a:ext cx="4855411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409773" y="2491549"/>
            <a:ext cx="1568577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ts val="1600"/>
              <a:buFont typeface="Calibri"/>
              <a:buNone/>
            </a:pPr>
            <a:r>
              <a:rPr b="1" i="0" lang="ja-JP" sz="1600" u="none" cap="none" strike="noStrike">
                <a:solidFill>
                  <a:srgbClr val="FFF100"/>
                </a:solidFill>
                <a:latin typeface="Calibri"/>
                <a:ea typeface="Calibri"/>
                <a:cs typeface="Calibri"/>
                <a:sym typeface="Calibri"/>
              </a:rPr>
              <a:t>初回登録</a:t>
            </a:r>
            <a:endParaRPr b="1" i="0" sz="1600" u="none" cap="none" strike="noStrike">
              <a:solidFill>
                <a:srgbClr val="FFF1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ts val="1600"/>
              <a:buFont typeface="Calibri"/>
              <a:buNone/>
            </a:pPr>
            <a:r>
              <a:rPr b="1" i="0" lang="ja-JP" sz="1600" u="none" cap="none" strike="noStrike">
                <a:solidFill>
                  <a:srgbClr val="FFF100"/>
                </a:solidFill>
                <a:latin typeface="Calibri"/>
                <a:ea typeface="Calibri"/>
                <a:cs typeface="Calibri"/>
                <a:sym typeface="Calibri"/>
              </a:rPr>
              <a:t>キャンペーン</a:t>
            </a:r>
            <a:endParaRPr/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1965185" y="2594210"/>
            <a:ext cx="3291365" cy="485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ja-JP" sz="1100">
                <a:latin typeface="Calibri"/>
                <a:ea typeface="Calibri"/>
                <a:cs typeface="Calibri"/>
                <a:sym typeface="Calibri"/>
              </a:rPr>
              <a:t>○月○日から○月○日までに登録した組合員には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ja-JP" sz="1100">
                <a:latin typeface="Calibri"/>
                <a:ea typeface="Calibri"/>
                <a:cs typeface="Calibri"/>
                <a:sym typeface="Calibri"/>
              </a:rPr>
              <a:t>1,000円のギフトカードをプレゼントします！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1487770" y="3697819"/>
            <a:ext cx="4727053" cy="449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2600"/>
              <a:buFont typeface="Calibri"/>
              <a:buNone/>
            </a:pPr>
            <a:r>
              <a:rPr b="1" i="0" lang="ja-JP" sz="26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シンプルで見やすい</a:t>
            </a:r>
            <a:r>
              <a:rPr b="1" i="0" lang="ja-JP" sz="2600" u="none" cap="none" strike="noStrike">
                <a:solidFill>
                  <a:srgbClr val="276EA9"/>
                </a:solidFill>
                <a:latin typeface="Calibri"/>
                <a:ea typeface="Calibri"/>
                <a:cs typeface="Calibri"/>
                <a:sym typeface="Calibri"/>
              </a:rPr>
              <a:t>画面構成</a:t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1534476" y="4122950"/>
            <a:ext cx="4348480" cy="71120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598169" y="6715709"/>
            <a:ext cx="1995129" cy="485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ja-JP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タイムラインに表示されるお知らせや、各種コンテンツがカテゴライズされています。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2732367" y="6715709"/>
            <a:ext cx="2049496" cy="485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ja-JP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TUNAGのメイン画面です。 組合からのお知らせや情報、各種コンテンツが表示されます。</a:t>
            </a:r>
            <a:endParaRPr/>
          </a:p>
        </p:txBody>
      </p:sp>
      <p:sp>
        <p:nvSpPr>
          <p:cNvPr id="101" name="Google Shape;101;p1"/>
          <p:cNvSpPr txBox="1"/>
          <p:nvPr/>
        </p:nvSpPr>
        <p:spPr>
          <a:xfrm>
            <a:off x="4917185" y="6715709"/>
            <a:ext cx="2142602" cy="485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ja-JP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映画チケットなど、お得な優待が盛りだくさん。期間限定のお得な抽選も開催中！</a:t>
            </a:r>
            <a:endParaRPr/>
          </a:p>
        </p:txBody>
      </p:sp>
      <p:sp>
        <p:nvSpPr>
          <p:cNvPr id="102" name="Google Shape;102;p1"/>
          <p:cNvSpPr txBox="1"/>
          <p:nvPr/>
        </p:nvSpPr>
        <p:spPr>
          <a:xfrm>
            <a:off x="1351375" y="4279692"/>
            <a:ext cx="544881" cy="328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Calibri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制度</a:t>
            </a:r>
            <a:endParaRPr b="1" i="0" sz="1500" u="none" cap="none" strike="noStrike">
              <a:solidFill>
                <a:srgbClr val="276E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424357" y="3541845"/>
            <a:ext cx="6716338" cy="3659270"/>
          </a:xfrm>
          <a:custGeom>
            <a:rect b="b" l="l" r="r" t="t"/>
            <a:pathLst>
              <a:path extrusionOk="0" h="3675319" w="6676269">
                <a:moveTo>
                  <a:pt x="3246" y="424468"/>
                </a:moveTo>
                <a:cubicBezTo>
                  <a:pt x="3246" y="85399"/>
                  <a:pt x="80407" y="0"/>
                  <a:pt x="419476" y="0"/>
                </a:cubicBezTo>
                <a:lnTo>
                  <a:pt x="6383606" y="0"/>
                </a:lnTo>
                <a:cubicBezTo>
                  <a:pt x="6722675" y="0"/>
                  <a:pt x="6668031" y="143063"/>
                  <a:pt x="6668031" y="482132"/>
                </a:cubicBezTo>
                <a:lnTo>
                  <a:pt x="6676269" y="3324992"/>
                </a:lnTo>
                <a:cubicBezTo>
                  <a:pt x="6676269" y="3664061"/>
                  <a:pt x="6566156" y="3675319"/>
                  <a:pt x="6227087" y="3675319"/>
                </a:cubicBezTo>
                <a:lnTo>
                  <a:pt x="287671" y="3675319"/>
                </a:lnTo>
                <a:cubicBezTo>
                  <a:pt x="-51398" y="3675319"/>
                  <a:pt x="3246" y="3466353"/>
                  <a:pt x="3246" y="3127284"/>
                </a:cubicBezTo>
                <a:lnTo>
                  <a:pt x="3246" y="424468"/>
                </a:lnTo>
                <a:close/>
              </a:path>
            </a:pathLst>
          </a:custGeom>
          <a:noFill/>
          <a:ln cap="flat" cmpd="sng" w="38100">
            <a:solidFill>
              <a:srgbClr val="73B1D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3232640" y="4279692"/>
            <a:ext cx="1211944" cy="328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Calibri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タイムライン</a:t>
            </a:r>
            <a:endParaRPr b="1" i="0" sz="1500" u="none" cap="none" strike="noStrike">
              <a:solidFill>
                <a:srgbClr val="276E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5533630" y="4279692"/>
            <a:ext cx="949616" cy="328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Calibri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クーポン</a:t>
            </a:r>
            <a:endParaRPr b="1" i="0" sz="1500" u="none" cap="none" strike="noStrike">
              <a:solidFill>
                <a:srgbClr val="276E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1395437" y="7647758"/>
            <a:ext cx="4348480" cy="449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2600"/>
              <a:buFont typeface="Calibri"/>
              <a:buNone/>
            </a:pPr>
            <a:r>
              <a:rPr b="1" i="0" lang="ja-JP" sz="26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こんなことができるように！</a:t>
            </a:r>
            <a:endParaRPr b="1" i="0" sz="2600" u="none" cap="none" strike="noStrike">
              <a:solidFill>
                <a:srgbClr val="276E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1468721" y="8062043"/>
            <a:ext cx="3995194" cy="77616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017893" y="8292138"/>
            <a:ext cx="3261799" cy="1524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ビラやアンケートをデジタル化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スマートフォンで好きな時に見れる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組合の活動がリアルタイムで届く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相談や申請がネット上で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労働条件もすぐに確認できる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4489188" y="8200395"/>
            <a:ext cx="2419559" cy="278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1400"/>
              <a:buFont typeface="Calibri"/>
              <a:buNone/>
            </a:pPr>
            <a:r>
              <a:rPr b="1" i="0" lang="ja-JP" sz="1400" u="none" cap="none" strike="noStrike">
                <a:solidFill>
                  <a:srgbClr val="276EA9"/>
                </a:solidFill>
                <a:latin typeface="Calibri"/>
                <a:ea typeface="Calibri"/>
                <a:cs typeface="Calibri"/>
                <a:sym typeface="Calibri"/>
              </a:rPr>
              <a:t>アプリインストールはこちら！</a:t>
            </a:r>
            <a:endParaRPr/>
          </a:p>
        </p:txBody>
      </p:sp>
      <p:pic>
        <p:nvPicPr>
          <p:cNvPr id="110" name="Google Shape;110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41199" y="8345779"/>
            <a:ext cx="152400" cy="1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41199" y="8631529"/>
            <a:ext cx="152400" cy="1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41199" y="8917279"/>
            <a:ext cx="152400" cy="1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41199" y="9203029"/>
            <a:ext cx="152400" cy="1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41199" y="9488778"/>
            <a:ext cx="152400" cy="1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"/>
          <p:cNvSpPr/>
          <p:nvPr/>
        </p:nvSpPr>
        <p:spPr>
          <a:xfrm>
            <a:off x="424357" y="7418901"/>
            <a:ext cx="6716338" cy="2439761"/>
          </a:xfrm>
          <a:custGeom>
            <a:rect b="b" l="l" r="r" t="t"/>
            <a:pathLst>
              <a:path extrusionOk="0" h="3675319" w="6676269">
                <a:moveTo>
                  <a:pt x="3246" y="424468"/>
                </a:moveTo>
                <a:cubicBezTo>
                  <a:pt x="3246" y="85399"/>
                  <a:pt x="80407" y="0"/>
                  <a:pt x="419476" y="0"/>
                </a:cubicBezTo>
                <a:lnTo>
                  <a:pt x="6383606" y="0"/>
                </a:lnTo>
                <a:cubicBezTo>
                  <a:pt x="6722675" y="0"/>
                  <a:pt x="6668031" y="143063"/>
                  <a:pt x="6668031" y="482132"/>
                </a:cubicBezTo>
                <a:lnTo>
                  <a:pt x="6676269" y="3324992"/>
                </a:lnTo>
                <a:cubicBezTo>
                  <a:pt x="6676269" y="3664061"/>
                  <a:pt x="6566156" y="3675319"/>
                  <a:pt x="6227087" y="3675319"/>
                </a:cubicBezTo>
                <a:lnTo>
                  <a:pt x="287671" y="3675319"/>
                </a:lnTo>
                <a:cubicBezTo>
                  <a:pt x="-51398" y="3675319"/>
                  <a:pt x="3246" y="3466353"/>
                  <a:pt x="3246" y="3127284"/>
                </a:cubicBezTo>
                <a:lnTo>
                  <a:pt x="3246" y="424468"/>
                </a:lnTo>
                <a:close/>
              </a:path>
            </a:pathLst>
          </a:custGeom>
          <a:noFill/>
          <a:ln cap="flat" cmpd="sng" w="38100">
            <a:solidFill>
              <a:srgbClr val="73B1D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564218" y="8449641"/>
            <a:ext cx="2213133" cy="136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580580" y="9941700"/>
            <a:ext cx="4987829" cy="770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214824" y="10121779"/>
            <a:ext cx="1066800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"/>
          <p:cNvSpPr txBox="1"/>
          <p:nvPr/>
        </p:nvSpPr>
        <p:spPr>
          <a:xfrm>
            <a:off x="3245071" y="10094913"/>
            <a:ext cx="4348480" cy="449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ts val="2600"/>
              <a:buFont typeface="Calibri"/>
              <a:buNone/>
            </a:pPr>
            <a:r>
              <a:rPr b="1" i="0" lang="ja-JP" sz="2600" u="none" cap="none" strike="noStrike">
                <a:solidFill>
                  <a:srgbClr val="FFF100"/>
                </a:solidFill>
                <a:latin typeface="Calibri"/>
                <a:ea typeface="Calibri"/>
                <a:cs typeface="Calibri"/>
                <a:sym typeface="Calibri"/>
              </a:rPr>
              <a:t>登録方法</a:t>
            </a:r>
            <a:r>
              <a:rPr b="1" i="0" lang="ja-JP" sz="2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は裏面へ</a:t>
            </a:r>
            <a:endParaRPr/>
          </a:p>
        </p:txBody>
      </p:sp>
      <p:grpSp>
        <p:nvGrpSpPr>
          <p:cNvPr id="120" name="Google Shape;120;p1"/>
          <p:cNvGrpSpPr/>
          <p:nvPr/>
        </p:nvGrpSpPr>
        <p:grpSpPr>
          <a:xfrm>
            <a:off x="271451" y="3428087"/>
            <a:ext cx="989275" cy="919770"/>
            <a:chOff x="271451" y="3428087"/>
            <a:chExt cx="989275" cy="919770"/>
          </a:xfrm>
        </p:grpSpPr>
        <p:sp>
          <p:nvSpPr>
            <p:cNvPr id="121" name="Google Shape;121;p1"/>
            <p:cNvSpPr/>
            <p:nvPr/>
          </p:nvSpPr>
          <p:spPr>
            <a:xfrm>
              <a:off x="359087" y="3428087"/>
              <a:ext cx="895530" cy="895530"/>
            </a:xfrm>
            <a:prstGeom prst="ellipse">
              <a:avLst/>
            </a:prstGeom>
            <a:solidFill>
              <a:srgbClr val="276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 txBox="1"/>
            <p:nvPr/>
          </p:nvSpPr>
          <p:spPr>
            <a:xfrm rot="-1146826">
              <a:off x="554201" y="3775806"/>
              <a:ext cx="623796" cy="483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100"/>
                </a:buClr>
                <a:buSzPts val="2800"/>
                <a:buFont typeface="Roboto"/>
                <a:buNone/>
              </a:pPr>
              <a:r>
                <a:rPr b="1" i="0" lang="ja-JP" sz="2800" u="none" cap="none" strike="noStrike">
                  <a:solidFill>
                    <a:srgbClr val="FFF100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b="1" i="0" sz="2800" u="none" cap="none" strike="noStrike">
                <a:solidFill>
                  <a:srgbClr val="FFF1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" name="Google Shape;123;p1"/>
            <p:cNvSpPr txBox="1"/>
            <p:nvPr/>
          </p:nvSpPr>
          <p:spPr>
            <a:xfrm rot="-1146826">
              <a:off x="296392" y="3600575"/>
              <a:ext cx="939394" cy="310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i="0" lang="ja-JP" sz="1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POINT</a:t>
              </a:r>
              <a:endParaRPr b="1" i="0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4" name="Google Shape;124;p1"/>
          <p:cNvGrpSpPr/>
          <p:nvPr/>
        </p:nvGrpSpPr>
        <p:grpSpPr>
          <a:xfrm>
            <a:off x="271451" y="7323431"/>
            <a:ext cx="989275" cy="919770"/>
            <a:chOff x="271451" y="3428087"/>
            <a:chExt cx="989275" cy="919770"/>
          </a:xfrm>
        </p:grpSpPr>
        <p:sp>
          <p:nvSpPr>
            <p:cNvPr id="125" name="Google Shape;125;p1"/>
            <p:cNvSpPr/>
            <p:nvPr/>
          </p:nvSpPr>
          <p:spPr>
            <a:xfrm>
              <a:off x="359087" y="3428087"/>
              <a:ext cx="895530" cy="895530"/>
            </a:xfrm>
            <a:prstGeom prst="ellipse">
              <a:avLst/>
            </a:prstGeom>
            <a:solidFill>
              <a:srgbClr val="276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 txBox="1"/>
            <p:nvPr/>
          </p:nvSpPr>
          <p:spPr>
            <a:xfrm rot="-1146826">
              <a:off x="554201" y="3775806"/>
              <a:ext cx="623796" cy="483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100"/>
                </a:buClr>
                <a:buSzPts val="2800"/>
                <a:buFont typeface="Roboto"/>
                <a:buNone/>
              </a:pPr>
              <a:r>
                <a:rPr b="1" i="0" lang="ja-JP" sz="2800" u="none" cap="none" strike="noStrike">
                  <a:solidFill>
                    <a:srgbClr val="FFF100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b="1" i="0" sz="2800" u="none" cap="none" strike="noStrike">
                <a:solidFill>
                  <a:srgbClr val="FFF1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" name="Google Shape;127;p1"/>
            <p:cNvSpPr txBox="1"/>
            <p:nvPr/>
          </p:nvSpPr>
          <p:spPr>
            <a:xfrm rot="-1146826">
              <a:off x="296392" y="3600575"/>
              <a:ext cx="939394" cy="310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i="0" lang="ja-JP" sz="1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POINT</a:t>
              </a:r>
              <a:endParaRPr b="1" i="0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8" name="Google Shape;128;p1"/>
          <p:cNvSpPr/>
          <p:nvPr/>
        </p:nvSpPr>
        <p:spPr>
          <a:xfrm>
            <a:off x="1468725" y="3079613"/>
            <a:ext cx="5150100" cy="1450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latin typeface="Calibri"/>
                <a:ea typeface="Calibri"/>
                <a:cs typeface="Calibri"/>
                <a:sym typeface="Calibri"/>
              </a:rPr>
              <a:t>登録キャンペーンあり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4218" y="8382065"/>
            <a:ext cx="2213133" cy="136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4">
            <a:alphaModFix/>
          </a:blip>
          <a:srcRect b="34101" l="0" r="0" t="0"/>
          <a:stretch/>
        </p:blipFill>
        <p:spPr>
          <a:xfrm>
            <a:off x="4841655" y="4157102"/>
            <a:ext cx="2293663" cy="2267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5">
            <a:alphaModFix/>
          </a:blip>
          <a:srcRect b="34101" l="0" r="0" t="0"/>
          <a:stretch/>
        </p:blipFill>
        <p:spPr>
          <a:xfrm>
            <a:off x="2633004" y="4157102"/>
            <a:ext cx="2293663" cy="2267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6">
            <a:alphaModFix/>
          </a:blip>
          <a:srcRect b="34101" l="0" r="0" t="0"/>
          <a:stretch/>
        </p:blipFill>
        <p:spPr>
          <a:xfrm>
            <a:off x="468177" y="4157102"/>
            <a:ext cx="2293663" cy="226722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"/>
          <p:cNvSpPr/>
          <p:nvPr/>
        </p:nvSpPr>
        <p:spPr>
          <a:xfrm>
            <a:off x="3525" y="-2352"/>
            <a:ext cx="7559675" cy="3034115"/>
          </a:xfrm>
          <a:prstGeom prst="rect">
            <a:avLst/>
          </a:prstGeom>
          <a:solidFill>
            <a:srgbClr val="286E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" y="457855"/>
            <a:ext cx="4547287" cy="38495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"/>
          <p:cNvSpPr txBox="1"/>
          <p:nvPr>
            <p:ph type="ctrTitle"/>
          </p:nvPr>
        </p:nvSpPr>
        <p:spPr>
          <a:xfrm>
            <a:off x="333375" y="447350"/>
            <a:ext cx="4213911" cy="4182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900"/>
              <a:buFont typeface="Calibri"/>
              <a:buNone/>
            </a:pPr>
            <a:r>
              <a:rPr b="1" lang="ja-JP" sz="1900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〇〇労働組合  組合員のみなさまへ</a:t>
            </a:r>
            <a:endParaRPr/>
          </a:p>
        </p:txBody>
      </p:sp>
      <p:pic>
        <p:nvPicPr>
          <p:cNvPr id="140" name="Google Shape;140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81636" y="256207"/>
            <a:ext cx="93980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"/>
          <p:cNvSpPr txBox="1"/>
          <p:nvPr/>
        </p:nvSpPr>
        <p:spPr>
          <a:xfrm>
            <a:off x="1487770" y="3489471"/>
            <a:ext cx="4727053" cy="449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2600"/>
              <a:buFont typeface="Calibri"/>
              <a:buNone/>
            </a:pPr>
            <a:r>
              <a:rPr b="1" i="0" lang="ja-JP" sz="26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シンプルで見やすい</a:t>
            </a:r>
            <a:r>
              <a:rPr b="1" i="0" lang="ja-JP" sz="2600" u="none" cap="none" strike="noStrike">
                <a:solidFill>
                  <a:srgbClr val="276EA9"/>
                </a:solidFill>
                <a:latin typeface="Calibri"/>
                <a:ea typeface="Calibri"/>
                <a:cs typeface="Calibri"/>
                <a:sym typeface="Calibri"/>
              </a:rPr>
              <a:t>画面構成</a:t>
            </a: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1534476" y="3914602"/>
            <a:ext cx="4348480" cy="71120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598169" y="6507361"/>
            <a:ext cx="1995129" cy="485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ja-JP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タイムラインに表示されるお知らせや、各種コンテンツがカテゴライズされています。</a:t>
            </a:r>
            <a:endParaRPr/>
          </a:p>
        </p:txBody>
      </p:sp>
      <p:sp>
        <p:nvSpPr>
          <p:cNvPr id="144" name="Google Shape;144;p2"/>
          <p:cNvSpPr txBox="1"/>
          <p:nvPr/>
        </p:nvSpPr>
        <p:spPr>
          <a:xfrm>
            <a:off x="2732367" y="6507361"/>
            <a:ext cx="2049496" cy="485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ja-JP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TUNAGのメイン画面です。 組合からのお知らせや情報、各種コンテンツが表示されます。</a:t>
            </a:r>
            <a:endParaRPr/>
          </a:p>
        </p:txBody>
      </p:sp>
      <p:sp>
        <p:nvSpPr>
          <p:cNvPr id="145" name="Google Shape;145;p2"/>
          <p:cNvSpPr txBox="1"/>
          <p:nvPr/>
        </p:nvSpPr>
        <p:spPr>
          <a:xfrm>
            <a:off x="4917185" y="6507361"/>
            <a:ext cx="2142602" cy="485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ja-JP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映画チケットなど、お得な優待が盛りだくさん。期間限定のお得な抽選も開催中！</a:t>
            </a:r>
            <a:endParaRPr/>
          </a:p>
        </p:txBody>
      </p:sp>
      <p:sp>
        <p:nvSpPr>
          <p:cNvPr id="146" name="Google Shape;146;p2"/>
          <p:cNvSpPr txBox="1"/>
          <p:nvPr/>
        </p:nvSpPr>
        <p:spPr>
          <a:xfrm>
            <a:off x="1351375" y="4071344"/>
            <a:ext cx="544881" cy="328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Calibri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制度</a:t>
            </a:r>
            <a:endParaRPr b="1" i="0" sz="1500" u="none" cap="none" strike="noStrike">
              <a:solidFill>
                <a:srgbClr val="276E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"/>
          <p:cNvSpPr/>
          <p:nvPr/>
        </p:nvSpPr>
        <p:spPr>
          <a:xfrm>
            <a:off x="424357" y="3299202"/>
            <a:ext cx="6716338" cy="3659270"/>
          </a:xfrm>
          <a:custGeom>
            <a:rect b="b" l="l" r="r" t="t"/>
            <a:pathLst>
              <a:path extrusionOk="0" h="3675319" w="6676269">
                <a:moveTo>
                  <a:pt x="3246" y="424468"/>
                </a:moveTo>
                <a:cubicBezTo>
                  <a:pt x="3246" y="85399"/>
                  <a:pt x="80407" y="0"/>
                  <a:pt x="419476" y="0"/>
                </a:cubicBezTo>
                <a:lnTo>
                  <a:pt x="6383606" y="0"/>
                </a:lnTo>
                <a:cubicBezTo>
                  <a:pt x="6722675" y="0"/>
                  <a:pt x="6668031" y="143063"/>
                  <a:pt x="6668031" y="482132"/>
                </a:cubicBezTo>
                <a:lnTo>
                  <a:pt x="6676269" y="3324992"/>
                </a:lnTo>
                <a:cubicBezTo>
                  <a:pt x="6676269" y="3664061"/>
                  <a:pt x="6566156" y="3675319"/>
                  <a:pt x="6227087" y="3675319"/>
                </a:cubicBezTo>
                <a:lnTo>
                  <a:pt x="287671" y="3675319"/>
                </a:lnTo>
                <a:cubicBezTo>
                  <a:pt x="-51398" y="3675319"/>
                  <a:pt x="3246" y="3466353"/>
                  <a:pt x="3246" y="3127284"/>
                </a:cubicBezTo>
                <a:lnTo>
                  <a:pt x="3246" y="424468"/>
                </a:lnTo>
                <a:close/>
              </a:path>
            </a:pathLst>
          </a:custGeom>
          <a:noFill/>
          <a:ln cap="flat" cmpd="sng" w="38100">
            <a:solidFill>
              <a:srgbClr val="73B1D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"/>
          <p:cNvSpPr txBox="1"/>
          <p:nvPr/>
        </p:nvSpPr>
        <p:spPr>
          <a:xfrm>
            <a:off x="3232640" y="4071344"/>
            <a:ext cx="1211944" cy="328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Calibri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タイムライン</a:t>
            </a:r>
            <a:endParaRPr b="1" i="0" sz="1500" u="none" cap="none" strike="noStrike">
              <a:solidFill>
                <a:srgbClr val="276E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"/>
          <p:cNvSpPr txBox="1"/>
          <p:nvPr/>
        </p:nvSpPr>
        <p:spPr>
          <a:xfrm>
            <a:off x="5533630" y="4071344"/>
            <a:ext cx="949616" cy="328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Calibri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クーポン</a:t>
            </a:r>
            <a:endParaRPr b="1" i="0" sz="1500" u="none" cap="none" strike="noStrike">
              <a:solidFill>
                <a:srgbClr val="276E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"/>
          <p:cNvSpPr txBox="1"/>
          <p:nvPr/>
        </p:nvSpPr>
        <p:spPr>
          <a:xfrm>
            <a:off x="1395437" y="7532011"/>
            <a:ext cx="4348480" cy="449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2600"/>
              <a:buFont typeface="Calibri"/>
              <a:buNone/>
            </a:pPr>
            <a:r>
              <a:rPr b="1" i="0" lang="ja-JP" sz="26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こんなことができるように！</a:t>
            </a:r>
            <a:endParaRPr b="1" i="0" sz="2600" u="none" cap="none" strike="noStrike">
              <a:solidFill>
                <a:srgbClr val="276E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1468721" y="7923147"/>
            <a:ext cx="3995194" cy="77616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"/>
          <p:cNvSpPr txBox="1"/>
          <p:nvPr/>
        </p:nvSpPr>
        <p:spPr>
          <a:xfrm>
            <a:off x="1017893" y="8187208"/>
            <a:ext cx="3261799" cy="1524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ビラやアンケートをデジタル化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スマートフォンで好きな時に見れる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組合の活動がリアルタイムで届く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相談や申請がネット上で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F3B4C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労働条件もすぐに確認できる</a:t>
            </a:r>
            <a:endParaRPr/>
          </a:p>
        </p:txBody>
      </p:sp>
      <p:sp>
        <p:nvSpPr>
          <p:cNvPr id="153" name="Google Shape;153;p2"/>
          <p:cNvSpPr txBox="1"/>
          <p:nvPr/>
        </p:nvSpPr>
        <p:spPr>
          <a:xfrm>
            <a:off x="4489188" y="8096223"/>
            <a:ext cx="2419559" cy="278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1400"/>
              <a:buFont typeface="Calibri"/>
              <a:buNone/>
            </a:pPr>
            <a:r>
              <a:rPr b="1" i="0" lang="ja-JP" sz="1400" u="none" cap="none" strike="noStrike">
                <a:solidFill>
                  <a:srgbClr val="276EA9"/>
                </a:solidFill>
                <a:latin typeface="Calibri"/>
                <a:ea typeface="Calibri"/>
                <a:cs typeface="Calibri"/>
                <a:sym typeface="Calibri"/>
              </a:rPr>
              <a:t>アプリインストールはこちら！</a:t>
            </a:r>
            <a:endParaRPr/>
          </a:p>
        </p:txBody>
      </p:sp>
      <p:pic>
        <p:nvPicPr>
          <p:cNvPr id="154" name="Google Shape;154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1199" y="8240849"/>
            <a:ext cx="152400" cy="1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1199" y="8526599"/>
            <a:ext cx="152400" cy="1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1199" y="8812349"/>
            <a:ext cx="152400" cy="1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1199" y="9098099"/>
            <a:ext cx="152400" cy="1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1199" y="9383848"/>
            <a:ext cx="152400" cy="1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"/>
          <p:cNvSpPr/>
          <p:nvPr/>
        </p:nvSpPr>
        <p:spPr>
          <a:xfrm>
            <a:off x="424357" y="7303155"/>
            <a:ext cx="6716338" cy="2439761"/>
          </a:xfrm>
          <a:custGeom>
            <a:rect b="b" l="l" r="r" t="t"/>
            <a:pathLst>
              <a:path extrusionOk="0" h="3675319" w="6676269">
                <a:moveTo>
                  <a:pt x="3246" y="424468"/>
                </a:moveTo>
                <a:cubicBezTo>
                  <a:pt x="3246" y="85399"/>
                  <a:pt x="80407" y="0"/>
                  <a:pt x="419476" y="0"/>
                </a:cubicBezTo>
                <a:lnTo>
                  <a:pt x="6383606" y="0"/>
                </a:lnTo>
                <a:cubicBezTo>
                  <a:pt x="6722675" y="0"/>
                  <a:pt x="6668031" y="143063"/>
                  <a:pt x="6668031" y="482132"/>
                </a:cubicBezTo>
                <a:lnTo>
                  <a:pt x="6676269" y="3324992"/>
                </a:lnTo>
                <a:cubicBezTo>
                  <a:pt x="6676269" y="3664061"/>
                  <a:pt x="6566156" y="3675319"/>
                  <a:pt x="6227087" y="3675319"/>
                </a:cubicBezTo>
                <a:lnTo>
                  <a:pt x="287671" y="3675319"/>
                </a:lnTo>
                <a:cubicBezTo>
                  <a:pt x="-51398" y="3675319"/>
                  <a:pt x="3246" y="3466353"/>
                  <a:pt x="3246" y="3127284"/>
                </a:cubicBezTo>
                <a:lnTo>
                  <a:pt x="3246" y="424468"/>
                </a:lnTo>
                <a:close/>
              </a:path>
            </a:pathLst>
          </a:custGeom>
          <a:noFill/>
          <a:ln cap="flat" cmpd="sng" w="38100">
            <a:solidFill>
              <a:srgbClr val="73B1D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80580" y="9941700"/>
            <a:ext cx="4987829" cy="770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214824" y="10121779"/>
            <a:ext cx="1066800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"/>
          <p:cNvSpPr txBox="1"/>
          <p:nvPr/>
        </p:nvSpPr>
        <p:spPr>
          <a:xfrm>
            <a:off x="3245071" y="10094913"/>
            <a:ext cx="4348480" cy="449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ts val="2600"/>
              <a:buFont typeface="Calibri"/>
              <a:buNone/>
            </a:pPr>
            <a:r>
              <a:rPr b="1" i="0" lang="ja-JP" sz="2600" u="none" cap="none" strike="noStrike">
                <a:solidFill>
                  <a:srgbClr val="FFF100"/>
                </a:solidFill>
                <a:latin typeface="Calibri"/>
                <a:ea typeface="Calibri"/>
                <a:cs typeface="Calibri"/>
                <a:sym typeface="Calibri"/>
              </a:rPr>
              <a:t>登録方法</a:t>
            </a:r>
            <a:r>
              <a:rPr b="1" i="0" lang="ja-JP" sz="2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は裏面へ</a:t>
            </a:r>
            <a:endParaRPr/>
          </a:p>
        </p:txBody>
      </p:sp>
      <p:grpSp>
        <p:nvGrpSpPr>
          <p:cNvPr id="163" name="Google Shape;163;p2"/>
          <p:cNvGrpSpPr/>
          <p:nvPr/>
        </p:nvGrpSpPr>
        <p:grpSpPr>
          <a:xfrm>
            <a:off x="271451" y="3185444"/>
            <a:ext cx="989275" cy="919770"/>
            <a:chOff x="271451" y="3428087"/>
            <a:chExt cx="989275" cy="919770"/>
          </a:xfrm>
        </p:grpSpPr>
        <p:sp>
          <p:nvSpPr>
            <p:cNvPr id="164" name="Google Shape;164;p2"/>
            <p:cNvSpPr/>
            <p:nvPr/>
          </p:nvSpPr>
          <p:spPr>
            <a:xfrm>
              <a:off x="359087" y="3428087"/>
              <a:ext cx="895530" cy="895530"/>
            </a:xfrm>
            <a:prstGeom prst="ellipse">
              <a:avLst/>
            </a:prstGeom>
            <a:solidFill>
              <a:srgbClr val="276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 txBox="1"/>
            <p:nvPr/>
          </p:nvSpPr>
          <p:spPr>
            <a:xfrm rot="-1146826">
              <a:off x="554201" y="3775806"/>
              <a:ext cx="623796" cy="483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100"/>
                </a:buClr>
                <a:buSzPts val="2800"/>
                <a:buFont typeface="Roboto"/>
                <a:buNone/>
              </a:pPr>
              <a:r>
                <a:rPr b="1" i="0" lang="ja-JP" sz="2800" u="none" cap="none" strike="noStrike">
                  <a:solidFill>
                    <a:srgbClr val="FFF100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b="1" i="0" sz="2800" u="none" cap="none" strike="noStrike">
                <a:solidFill>
                  <a:srgbClr val="FFF1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6" name="Google Shape;166;p2"/>
            <p:cNvSpPr txBox="1"/>
            <p:nvPr/>
          </p:nvSpPr>
          <p:spPr>
            <a:xfrm rot="-1146826">
              <a:off x="296392" y="3600575"/>
              <a:ext cx="939394" cy="310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i="0" lang="ja-JP" sz="1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POINT</a:t>
              </a:r>
              <a:endParaRPr b="1" i="0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7" name="Google Shape;167;p2"/>
          <p:cNvGrpSpPr/>
          <p:nvPr/>
        </p:nvGrpSpPr>
        <p:grpSpPr>
          <a:xfrm>
            <a:off x="271451" y="7207685"/>
            <a:ext cx="989275" cy="919770"/>
            <a:chOff x="271451" y="3428087"/>
            <a:chExt cx="989275" cy="919770"/>
          </a:xfrm>
        </p:grpSpPr>
        <p:sp>
          <p:nvSpPr>
            <p:cNvPr id="168" name="Google Shape;168;p2"/>
            <p:cNvSpPr/>
            <p:nvPr/>
          </p:nvSpPr>
          <p:spPr>
            <a:xfrm>
              <a:off x="359087" y="3428087"/>
              <a:ext cx="895530" cy="895530"/>
            </a:xfrm>
            <a:prstGeom prst="ellipse">
              <a:avLst/>
            </a:prstGeom>
            <a:solidFill>
              <a:srgbClr val="276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 txBox="1"/>
            <p:nvPr/>
          </p:nvSpPr>
          <p:spPr>
            <a:xfrm rot="-1146826">
              <a:off x="554201" y="3775806"/>
              <a:ext cx="623796" cy="483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100"/>
                </a:buClr>
                <a:buSzPts val="2800"/>
                <a:buFont typeface="Roboto"/>
                <a:buNone/>
              </a:pPr>
              <a:r>
                <a:rPr b="1" i="0" lang="ja-JP" sz="2800" u="none" cap="none" strike="noStrike">
                  <a:solidFill>
                    <a:srgbClr val="FFF100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b="1" i="0" sz="2800" u="none" cap="none" strike="noStrike">
                <a:solidFill>
                  <a:srgbClr val="FFF1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" name="Google Shape;170;p2"/>
            <p:cNvSpPr txBox="1"/>
            <p:nvPr/>
          </p:nvSpPr>
          <p:spPr>
            <a:xfrm rot="-1146826">
              <a:off x="296392" y="3600575"/>
              <a:ext cx="939394" cy="310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rmAutofit lnSpcReduction="10000"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1" i="0" lang="ja-JP" sz="1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POINT</a:t>
              </a:r>
              <a:endParaRPr b="1" i="0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71" name="Google Shape;171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53837" y="1191090"/>
            <a:ext cx="49530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251336" y="623629"/>
            <a:ext cx="2070100" cy="2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70752" y="256206"/>
            <a:ext cx="93980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"/>
          <p:cNvSpPr/>
          <p:nvPr/>
        </p:nvSpPr>
        <p:spPr>
          <a:xfrm>
            <a:off x="1263550" y="1751000"/>
            <a:ext cx="5150100" cy="1450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latin typeface="Calibri"/>
                <a:ea typeface="Calibri"/>
                <a:cs typeface="Calibri"/>
                <a:sym typeface="Calibri"/>
              </a:rPr>
              <a:t>登録キャンペーン</a:t>
            </a:r>
            <a:r>
              <a:rPr lang="ja-JP">
                <a:latin typeface="Calibri"/>
                <a:ea typeface="Calibri"/>
                <a:cs typeface="Calibri"/>
                <a:sym typeface="Calibri"/>
              </a:rPr>
              <a:t>なし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"/>
          <p:cNvSpPr/>
          <p:nvPr/>
        </p:nvSpPr>
        <p:spPr>
          <a:xfrm>
            <a:off x="-1" y="9225099"/>
            <a:ext cx="7559675" cy="1466713"/>
          </a:xfrm>
          <a:prstGeom prst="rect">
            <a:avLst/>
          </a:prstGeom>
          <a:solidFill>
            <a:srgbClr val="286E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"/>
          <p:cNvSpPr txBox="1"/>
          <p:nvPr/>
        </p:nvSpPr>
        <p:spPr>
          <a:xfrm>
            <a:off x="2529982" y="728503"/>
            <a:ext cx="2499709" cy="6128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3800"/>
              <a:buFont typeface="Calibri"/>
              <a:buNone/>
            </a:pPr>
            <a:r>
              <a:rPr b="1" i="0" lang="ja-JP" sz="38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登録手順</a:t>
            </a:r>
            <a:endParaRPr/>
          </a:p>
        </p:txBody>
      </p:sp>
      <p:sp>
        <p:nvSpPr>
          <p:cNvPr id="181" name="Google Shape;181;p3"/>
          <p:cNvSpPr txBox="1"/>
          <p:nvPr/>
        </p:nvSpPr>
        <p:spPr>
          <a:xfrm>
            <a:off x="3372891" y="362973"/>
            <a:ext cx="783136" cy="449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2200"/>
              <a:buFont typeface="Roboto Condensed"/>
              <a:buNone/>
            </a:pPr>
            <a:r>
              <a:rPr b="1" i="0" lang="ja-JP" sz="2200" u="none" cap="none" strike="noStrike">
                <a:solidFill>
                  <a:srgbClr val="276EA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STEP</a:t>
            </a:r>
            <a:endParaRPr b="1" i="0" sz="2200" u="none" cap="none" strike="noStrike">
              <a:solidFill>
                <a:srgbClr val="276EA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2" name="Google Shape;182;p3"/>
          <p:cNvSpPr txBox="1"/>
          <p:nvPr/>
        </p:nvSpPr>
        <p:spPr>
          <a:xfrm>
            <a:off x="-224514" y="976358"/>
            <a:ext cx="22413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1D4"/>
              </a:buClr>
              <a:buSzPts val="8000"/>
              <a:buFont typeface="Roboto Medium"/>
              <a:buNone/>
            </a:pPr>
            <a:r>
              <a:rPr b="1" i="0" lang="ja-JP" sz="8000" u="none" cap="none" strike="noStrike">
                <a:solidFill>
                  <a:srgbClr val="73B1D4"/>
                </a:solidFill>
                <a:latin typeface="Roboto Medium"/>
                <a:ea typeface="Roboto Medium"/>
                <a:cs typeface="Roboto Medium"/>
                <a:sym typeface="Roboto Medium"/>
              </a:rPr>
              <a:t>01</a:t>
            </a:r>
            <a:endParaRPr b="1" i="0" sz="8000" u="none" cap="none" strike="noStrike">
              <a:solidFill>
                <a:srgbClr val="73B1D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3" name="Google Shape;183;p3"/>
          <p:cNvSpPr txBox="1"/>
          <p:nvPr/>
        </p:nvSpPr>
        <p:spPr>
          <a:xfrm>
            <a:off x="-224514" y="2543173"/>
            <a:ext cx="2241329" cy="16222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1D4"/>
              </a:buClr>
              <a:buSzPts val="8000"/>
              <a:buFont typeface="Roboto Medium"/>
              <a:buNone/>
            </a:pPr>
            <a:r>
              <a:rPr b="1" i="0" lang="ja-JP" sz="8000" u="none" cap="none" strike="noStrike">
                <a:solidFill>
                  <a:srgbClr val="73B1D4"/>
                </a:solidFill>
                <a:latin typeface="Roboto Medium"/>
                <a:ea typeface="Roboto Medium"/>
                <a:cs typeface="Roboto Medium"/>
                <a:sym typeface="Roboto Medium"/>
              </a:rPr>
              <a:t>02</a:t>
            </a:r>
            <a:endParaRPr b="1" i="0" sz="8000" u="none" cap="none" strike="noStrike">
              <a:solidFill>
                <a:srgbClr val="73B1D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4" name="Google Shape;184;p3"/>
          <p:cNvSpPr txBox="1"/>
          <p:nvPr/>
        </p:nvSpPr>
        <p:spPr>
          <a:xfrm>
            <a:off x="-224514" y="4400007"/>
            <a:ext cx="2241329" cy="16222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1D4"/>
              </a:buClr>
              <a:buSzPts val="8000"/>
              <a:buFont typeface="Roboto Medium"/>
              <a:buNone/>
            </a:pPr>
            <a:r>
              <a:rPr b="1" i="0" lang="ja-JP" sz="8000" u="none" cap="none" strike="noStrike">
                <a:solidFill>
                  <a:srgbClr val="73B1D4"/>
                </a:solidFill>
                <a:latin typeface="Roboto Medium"/>
                <a:ea typeface="Roboto Medium"/>
                <a:cs typeface="Roboto Medium"/>
                <a:sym typeface="Roboto Medium"/>
              </a:rPr>
              <a:t>03</a:t>
            </a:r>
            <a:endParaRPr b="1" i="0" sz="8000" u="none" cap="none" strike="noStrike">
              <a:solidFill>
                <a:srgbClr val="73B1D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1559454" y="1783871"/>
            <a:ext cx="4223896" cy="729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900"/>
              <a:buFont typeface="Arial"/>
              <a:buNone/>
            </a:pPr>
            <a:r>
              <a:rPr b="1" i="0" lang="ja-JP" sz="9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（ID・初期PWの掲載場所や、付与規則をご記入ください）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B4C"/>
              </a:buClr>
              <a:buSzPts val="900"/>
              <a:buFont typeface="Arial"/>
              <a:buNone/>
            </a:pPr>
            <a:r>
              <a:rPr b="1" i="0" lang="ja-JP" sz="9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※ご自身のIDであることを確認した上で以下の手順を実施してください。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B4C"/>
              </a:buClr>
              <a:buSzPts val="900"/>
              <a:buFont typeface="Arial"/>
              <a:buNone/>
            </a:pPr>
            <a:r>
              <a:rPr b="1" i="0" lang="ja-JP" sz="9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※ご自身のID・初期PWが不明な場合は以下問い合わせ先までお問い合わせください</a:t>
            </a:r>
            <a:endParaRPr/>
          </a:p>
        </p:txBody>
      </p:sp>
      <p:sp>
        <p:nvSpPr>
          <p:cNvPr id="186" name="Google Shape;186;p3"/>
          <p:cNvSpPr txBox="1"/>
          <p:nvPr/>
        </p:nvSpPr>
        <p:spPr>
          <a:xfrm>
            <a:off x="1559455" y="3465988"/>
            <a:ext cx="2896780" cy="392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900"/>
              <a:buFont typeface="Arial"/>
              <a:buNone/>
            </a:pPr>
            <a:r>
              <a:rPr b="1" i="0" lang="ja-JP" sz="900" u="none" cap="none" strike="noStrike">
                <a:solidFill>
                  <a:srgbClr val="276EA9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b="1" i="0" lang="ja-JP" sz="900" u="none" cap="none" strike="noStrike">
                <a:solidFill>
                  <a:srgbClr val="2F3B4C"/>
                </a:solidFill>
                <a:latin typeface="Arial"/>
                <a:ea typeface="Arial"/>
                <a:cs typeface="Arial"/>
                <a:sym typeface="Arial"/>
              </a:rPr>
              <a:t> スマートフォンの場合、右のQRコードを読み込むか、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B4C"/>
              </a:buClr>
              <a:buSzPts val="900"/>
              <a:buFont typeface="Arial"/>
              <a:buNone/>
            </a:pPr>
            <a:r>
              <a:rPr b="1" i="0" lang="ja-JP" sz="900" u="none" cap="none" strike="noStrike">
                <a:solidFill>
                  <a:srgbClr val="2F3B4C"/>
                </a:solidFill>
                <a:latin typeface="Arial"/>
                <a:ea typeface="Arial"/>
                <a:cs typeface="Arial"/>
                <a:sym typeface="Arial"/>
              </a:rPr>
              <a:t>　 各アプリストアから「TUNAG」と検索ください</a:t>
            </a:r>
            <a:endParaRPr/>
          </a:p>
        </p:txBody>
      </p:sp>
      <p:sp>
        <p:nvSpPr>
          <p:cNvPr id="187" name="Google Shape;187;p3"/>
          <p:cNvSpPr txBox="1"/>
          <p:nvPr/>
        </p:nvSpPr>
        <p:spPr>
          <a:xfrm>
            <a:off x="1624962" y="3902868"/>
            <a:ext cx="2896780" cy="392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900"/>
              <a:buFont typeface="Arial"/>
              <a:buNone/>
            </a:pPr>
            <a:r>
              <a:rPr b="1" i="0" lang="ja-JP" sz="900" u="none" cap="none" strike="noStrike">
                <a:solidFill>
                  <a:srgbClr val="276EA9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r>
              <a:rPr b="1" i="0" lang="ja-JP" sz="9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 PCの場合、ブラウザ（Microsoft Edge等）から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B4C"/>
              </a:buClr>
              <a:buSzPts val="900"/>
              <a:buFont typeface="Arial"/>
              <a:buNone/>
            </a:pPr>
            <a:r>
              <a:rPr b="1" i="0" lang="ja-JP" sz="9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　 「TUNAG ログイン」と検索ください</a:t>
            </a:r>
            <a:endParaRPr/>
          </a:p>
        </p:txBody>
      </p:sp>
      <p:sp>
        <p:nvSpPr>
          <p:cNvPr id="188" name="Google Shape;188;p3"/>
          <p:cNvSpPr txBox="1"/>
          <p:nvPr/>
        </p:nvSpPr>
        <p:spPr>
          <a:xfrm>
            <a:off x="1559455" y="5128954"/>
            <a:ext cx="2276895" cy="239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900"/>
              <a:buFont typeface="Arial"/>
              <a:buNone/>
            </a:pPr>
            <a:r>
              <a:rPr b="1" i="0" lang="ja-JP" sz="9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ID・初期PWは手順１で確認したものです</a:t>
            </a:r>
            <a:endParaRPr/>
          </a:p>
        </p:txBody>
      </p:sp>
      <p:sp>
        <p:nvSpPr>
          <p:cNvPr id="189" name="Google Shape;189;p3"/>
          <p:cNvSpPr txBox="1"/>
          <p:nvPr/>
        </p:nvSpPr>
        <p:spPr>
          <a:xfrm>
            <a:off x="1559455" y="5716066"/>
            <a:ext cx="2546294" cy="25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900"/>
              <a:buFont typeface="Arial"/>
              <a:buNone/>
            </a:pPr>
            <a:r>
              <a:rPr b="1" i="0" lang="ja-JP" sz="9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8文字以上で英大文字、英小文字、数字を含む</a:t>
            </a:r>
            <a:endParaRPr/>
          </a:p>
        </p:txBody>
      </p:sp>
      <p:sp>
        <p:nvSpPr>
          <p:cNvPr id="190" name="Google Shape;190;p3"/>
          <p:cNvSpPr txBox="1"/>
          <p:nvPr/>
        </p:nvSpPr>
        <p:spPr>
          <a:xfrm>
            <a:off x="564939" y="6300865"/>
            <a:ext cx="523525" cy="295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ID</a:t>
            </a:r>
            <a:endParaRPr b="1" i="0" sz="1400" u="none" cap="none" strike="noStrike">
              <a:solidFill>
                <a:srgbClr val="2F3B4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3794274" y="6300865"/>
            <a:ext cx="1657400" cy="295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初期パスワード</a:t>
            </a:r>
            <a:endParaRPr/>
          </a:p>
        </p:txBody>
      </p:sp>
      <p:sp>
        <p:nvSpPr>
          <p:cNvPr id="192" name="Google Shape;192;p3"/>
          <p:cNvSpPr txBox="1"/>
          <p:nvPr/>
        </p:nvSpPr>
        <p:spPr>
          <a:xfrm>
            <a:off x="803050" y="7356567"/>
            <a:ext cx="5953572" cy="305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チュートリアルを読んだ後は、プロフィール画像を設定しましょう（任意）</a:t>
            </a:r>
            <a:endParaRPr/>
          </a:p>
        </p:txBody>
      </p:sp>
      <p:sp>
        <p:nvSpPr>
          <p:cNvPr id="193" name="Google Shape;193;p3"/>
          <p:cNvSpPr txBox="1"/>
          <p:nvPr/>
        </p:nvSpPr>
        <p:spPr>
          <a:xfrm>
            <a:off x="3867152" y="8473893"/>
            <a:ext cx="1946299" cy="270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すぐにご利用できます。</a:t>
            </a:r>
            <a:endParaRPr/>
          </a:p>
        </p:txBody>
      </p:sp>
      <p:sp>
        <p:nvSpPr>
          <p:cNvPr id="194" name="Google Shape;194;p3"/>
          <p:cNvSpPr txBox="1"/>
          <p:nvPr/>
        </p:nvSpPr>
        <p:spPr>
          <a:xfrm>
            <a:off x="1545151" y="8328513"/>
            <a:ext cx="2560598" cy="57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600"/>
              <a:buFont typeface="Arial"/>
              <a:buNone/>
            </a:pPr>
            <a:r>
              <a:rPr b="1" i="0" lang="ja-JP" sz="36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登録完了！</a:t>
            </a:r>
            <a:endParaRPr/>
          </a:p>
        </p:txBody>
      </p:sp>
      <p:pic>
        <p:nvPicPr>
          <p:cNvPr id="195" name="Google Shape;1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3350" y="1191090"/>
            <a:ext cx="1219200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8356" y="7912514"/>
            <a:ext cx="1143000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2948" y="2871460"/>
            <a:ext cx="2304697" cy="142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"/>
          <p:cNvPicPr preferRelativeResize="0"/>
          <p:nvPr/>
        </p:nvPicPr>
        <p:blipFill rotWithShape="1">
          <a:blip r:embed="rId6">
            <a:alphaModFix/>
          </a:blip>
          <a:srcRect b="37613" l="9991" r="14718" t="0"/>
          <a:stretch/>
        </p:blipFill>
        <p:spPr>
          <a:xfrm>
            <a:off x="5990592" y="4386729"/>
            <a:ext cx="1271901" cy="1580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"/>
          <p:cNvPicPr preferRelativeResize="0"/>
          <p:nvPr/>
        </p:nvPicPr>
        <p:blipFill rotWithShape="1">
          <a:blip r:embed="rId7">
            <a:alphaModFix/>
          </a:blip>
          <a:srcRect b="37264" l="11889" r="13077" t="-1"/>
          <a:stretch/>
        </p:blipFill>
        <p:spPr>
          <a:xfrm>
            <a:off x="4816157" y="4377860"/>
            <a:ext cx="1267567" cy="158976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"/>
          <p:cNvSpPr txBox="1"/>
          <p:nvPr/>
        </p:nvSpPr>
        <p:spPr>
          <a:xfrm>
            <a:off x="4882061" y="4356564"/>
            <a:ext cx="1231904" cy="239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900"/>
              <a:buFont typeface="Arial"/>
              <a:buNone/>
            </a:pPr>
            <a:r>
              <a:rPr b="1" i="0" lang="ja-JP" sz="9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TUNAG IDを入力</a:t>
            </a:r>
            <a:endParaRPr/>
          </a:p>
        </p:txBody>
      </p:sp>
      <p:sp>
        <p:nvSpPr>
          <p:cNvPr id="201" name="Google Shape;201;p3"/>
          <p:cNvSpPr txBox="1"/>
          <p:nvPr/>
        </p:nvSpPr>
        <p:spPr>
          <a:xfrm>
            <a:off x="5994386" y="4356564"/>
            <a:ext cx="1406260" cy="239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900"/>
              <a:buFont typeface="Arial"/>
              <a:buNone/>
            </a:pPr>
            <a:r>
              <a:rPr b="1" i="0" lang="ja-JP" sz="9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初期パスワードを入力</a:t>
            </a:r>
            <a:endParaRPr/>
          </a:p>
        </p:txBody>
      </p:sp>
      <p:pic>
        <p:nvPicPr>
          <p:cNvPr id="202" name="Google Shape;202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8325" y="6612132"/>
            <a:ext cx="30226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89721" y="6612132"/>
            <a:ext cx="3022600" cy="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"/>
          <p:cNvSpPr txBox="1"/>
          <p:nvPr/>
        </p:nvSpPr>
        <p:spPr>
          <a:xfrm>
            <a:off x="326249" y="9682897"/>
            <a:ext cx="1806759" cy="42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お問い合わせ先</a:t>
            </a:r>
            <a:endParaRPr/>
          </a:p>
        </p:txBody>
      </p:sp>
      <p:sp>
        <p:nvSpPr>
          <p:cNvPr id="205" name="Google Shape;205;p3"/>
          <p:cNvSpPr txBox="1"/>
          <p:nvPr/>
        </p:nvSpPr>
        <p:spPr>
          <a:xfrm>
            <a:off x="2216009" y="9439057"/>
            <a:ext cx="2724200" cy="243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i="0" lang="ja-JP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◯◯支部◯◯</a:t>
            </a:r>
            <a:endParaRPr/>
          </a:p>
        </p:txBody>
      </p:sp>
      <p:sp>
        <p:nvSpPr>
          <p:cNvPr id="206" name="Google Shape;206;p3"/>
          <p:cNvSpPr txBox="1"/>
          <p:nvPr/>
        </p:nvSpPr>
        <p:spPr>
          <a:xfrm>
            <a:off x="2216009" y="9740714"/>
            <a:ext cx="2724200" cy="243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i="0" lang="ja-JP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電話</a:t>
            </a:r>
            <a:endParaRPr/>
          </a:p>
        </p:txBody>
      </p:sp>
      <p:sp>
        <p:nvSpPr>
          <p:cNvPr id="207" name="Google Shape;207;p3"/>
          <p:cNvSpPr txBox="1"/>
          <p:nvPr/>
        </p:nvSpPr>
        <p:spPr>
          <a:xfrm>
            <a:off x="2216009" y="10042370"/>
            <a:ext cx="2724200" cy="243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i="0" lang="ja-JP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1614111" y="1669440"/>
            <a:ext cx="3837563" cy="57880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1614112" y="3091428"/>
            <a:ext cx="1758780" cy="52197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1614111" y="3357214"/>
            <a:ext cx="2402879" cy="45719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1640781" y="5017692"/>
            <a:ext cx="3241280" cy="50080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1614112" y="5599996"/>
            <a:ext cx="2541915" cy="51879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"/>
          <p:cNvSpPr txBox="1"/>
          <p:nvPr/>
        </p:nvSpPr>
        <p:spPr>
          <a:xfrm>
            <a:off x="1559455" y="1421092"/>
            <a:ext cx="4474193" cy="33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5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ct val="100000"/>
              <a:buFont typeface="Calibri"/>
              <a:buNone/>
            </a:pPr>
            <a:r>
              <a:rPr b="1" i="0" lang="ja-JP" sz="2600" u="none" cap="none" strike="noStrike">
                <a:solidFill>
                  <a:srgbClr val="276EA9"/>
                </a:solidFill>
                <a:latin typeface="Calibri"/>
                <a:ea typeface="Calibri"/>
                <a:cs typeface="Calibri"/>
                <a:sym typeface="Calibri"/>
              </a:rPr>
              <a:t>配付されたご自身のID・初期PWをご確認ください</a:t>
            </a:r>
            <a:endParaRPr/>
          </a:p>
        </p:txBody>
      </p:sp>
      <p:sp>
        <p:nvSpPr>
          <p:cNvPr id="214" name="Google Shape;214;p3"/>
          <p:cNvSpPr txBox="1"/>
          <p:nvPr/>
        </p:nvSpPr>
        <p:spPr>
          <a:xfrm>
            <a:off x="1559455" y="2873972"/>
            <a:ext cx="2677265" cy="590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1600"/>
              <a:buFont typeface="Calibri"/>
              <a:buNone/>
            </a:pPr>
            <a:r>
              <a:rPr b="1" i="0" lang="ja-JP" sz="1600" u="none" cap="none" strike="noStrike">
                <a:solidFill>
                  <a:srgbClr val="276EA9"/>
                </a:solidFill>
                <a:latin typeface="Calibri"/>
                <a:ea typeface="Calibri"/>
                <a:cs typeface="Calibri"/>
                <a:sym typeface="Calibri"/>
              </a:rPr>
              <a:t>TUNAGのアプリを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1600"/>
              <a:buFont typeface="Calibri"/>
              <a:buNone/>
            </a:pPr>
            <a:r>
              <a:rPr b="1" i="0" lang="ja-JP" sz="1600" u="none" cap="none" strike="noStrike">
                <a:solidFill>
                  <a:srgbClr val="276EA9"/>
                </a:solidFill>
                <a:latin typeface="Calibri"/>
                <a:ea typeface="Calibri"/>
                <a:cs typeface="Calibri"/>
                <a:sym typeface="Calibri"/>
              </a:rPr>
              <a:t>ダウンロードしてください</a:t>
            </a:r>
            <a:endParaRPr/>
          </a:p>
        </p:txBody>
      </p:sp>
      <p:sp>
        <p:nvSpPr>
          <p:cNvPr id="215" name="Google Shape;215;p3"/>
          <p:cNvSpPr txBox="1"/>
          <p:nvPr/>
        </p:nvSpPr>
        <p:spPr>
          <a:xfrm>
            <a:off x="1559455" y="5373332"/>
            <a:ext cx="4474193" cy="33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1500"/>
              <a:buFont typeface="Calibri"/>
              <a:buNone/>
            </a:pPr>
            <a:r>
              <a:rPr b="1" i="0" lang="ja-JP" sz="1500" u="none" cap="none" strike="noStrike">
                <a:solidFill>
                  <a:srgbClr val="276EA9"/>
                </a:solidFill>
                <a:latin typeface="Calibri"/>
                <a:ea typeface="Calibri"/>
                <a:cs typeface="Calibri"/>
                <a:sym typeface="Calibri"/>
              </a:rPr>
              <a:t>TUNAG上でパスワードを設定</a:t>
            </a:r>
            <a:endParaRPr/>
          </a:p>
        </p:txBody>
      </p:sp>
      <p:pic>
        <p:nvPicPr>
          <p:cNvPr id="216" name="Google Shape;216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80442" y="2905824"/>
            <a:ext cx="482600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481387" y="4459347"/>
            <a:ext cx="596900" cy="22118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"/>
          <p:cNvSpPr txBox="1"/>
          <p:nvPr/>
        </p:nvSpPr>
        <p:spPr>
          <a:xfrm>
            <a:off x="3560699" y="1343259"/>
            <a:ext cx="842373" cy="193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B4C"/>
              </a:buClr>
              <a:buSzPts val="700"/>
              <a:buFont typeface="Arial"/>
              <a:buNone/>
            </a:pPr>
            <a:r>
              <a:rPr b="1" i="0" lang="ja-JP" sz="700" u="none" cap="none" strike="noStrike">
                <a:solidFill>
                  <a:srgbClr val="2F3B4C"/>
                </a:solidFill>
                <a:latin typeface="Calibri"/>
                <a:ea typeface="Calibri"/>
                <a:cs typeface="Calibri"/>
                <a:sym typeface="Calibri"/>
              </a:rPr>
              <a:t>パスワード</a:t>
            </a:r>
            <a:endParaRPr/>
          </a:p>
        </p:txBody>
      </p:sp>
      <p:sp>
        <p:nvSpPr>
          <p:cNvPr id="219" name="Google Shape;219;p3"/>
          <p:cNvSpPr txBox="1"/>
          <p:nvPr/>
        </p:nvSpPr>
        <p:spPr>
          <a:xfrm>
            <a:off x="1559456" y="4794212"/>
            <a:ext cx="3380754" cy="33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6EA9"/>
              </a:buClr>
              <a:buSzPts val="1500"/>
              <a:buFont typeface="Calibri"/>
              <a:buNone/>
            </a:pPr>
            <a:r>
              <a:rPr b="1" i="0" lang="ja-JP" sz="1500" u="none" cap="none" strike="noStrike">
                <a:solidFill>
                  <a:srgbClr val="276EA9"/>
                </a:solidFill>
                <a:latin typeface="Calibri"/>
                <a:ea typeface="Calibri"/>
                <a:cs typeface="Calibri"/>
                <a:sym typeface="Calibri"/>
              </a:rPr>
              <a:t>ご自身のID・初期PWをご入力ください</a:t>
            </a:r>
            <a:endParaRPr/>
          </a:p>
        </p:txBody>
      </p:sp>
      <p:pic>
        <p:nvPicPr>
          <p:cNvPr descr="アイコン&#10;&#10;自動的に生成された説明" id="220" name="Google Shape;220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9181" y="8058861"/>
            <a:ext cx="1109859" cy="110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481387" y="2599973"/>
            <a:ext cx="596900" cy="22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466009" y="7822394"/>
            <a:ext cx="596900" cy="221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グラフィカル ユーザー インターフェイス, テキスト, アプリケーション&#10;&#10;自動的に生成された説明" id="223" name="Google Shape;223;p3"/>
          <p:cNvPicPr preferRelativeResize="0"/>
          <p:nvPr/>
        </p:nvPicPr>
        <p:blipFill rotWithShape="1">
          <a:blip r:embed="rId12">
            <a:alphaModFix/>
          </a:blip>
          <a:srcRect b="35880" l="14215" r="14214" t="6263"/>
          <a:stretch/>
        </p:blipFill>
        <p:spPr>
          <a:xfrm>
            <a:off x="4869955" y="4536077"/>
            <a:ext cx="1178785" cy="1431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2024-06-24T08:25:04Z</dcterms:created>
  <dc:creator>鈴菜 藤井</dc:creator>
</cp:coreProperties>
</file>