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691800" cx="7559675"/>
  <p:notesSz cx="6735750" cy="9866300"/>
  <p:embeddedFontLst>
    <p:embeddedFont>
      <p:font typeface="Roboto"/>
      <p:regular r:id="rId9"/>
      <p:bold r:id="rId10"/>
      <p:italic r:id="rId11"/>
      <p:boldItalic r:id="rId12"/>
    </p:embeddedFont>
    <p:embeddedFont>
      <p:font typeface="Roboto Medium"/>
      <p:regular r:id="rId13"/>
      <p:bold r:id="rId14"/>
      <p:italic r:id="rId15"/>
      <p:boldItalic r:id="rId16"/>
    </p:embeddedFont>
    <p:embeddedFont>
      <p:font typeface="Roboto Condense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OAUp05tZuX/X8Y2Z5wP+L8HxL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Italic.fntdata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21" Type="http://customschemas.google.com/relationships/presentationmetadata" Target="metadata"/><Relationship Id="rId13" Type="http://schemas.openxmlformats.org/officeDocument/2006/relationships/font" Target="fonts/RobotoMedium-regular.fntdata"/><Relationship Id="rId12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regular.fntdata"/><Relationship Id="rId15" Type="http://schemas.openxmlformats.org/officeDocument/2006/relationships/font" Target="fonts/RobotoMedium-italic.fntdata"/><Relationship Id="rId14" Type="http://schemas.openxmlformats.org/officeDocument/2006/relationships/font" Target="fonts/RobotoMedium-bold.fntdata"/><Relationship Id="rId17" Type="http://schemas.openxmlformats.org/officeDocument/2006/relationships/font" Target="fonts/RobotoCondensed-regular.fntdata"/><Relationship Id="rId16" Type="http://schemas.openxmlformats.org/officeDocument/2006/relationships/font" Target="fonts/RobotoMedium-boldItalic.fntdata"/><Relationship Id="rId5" Type="http://schemas.openxmlformats.org/officeDocument/2006/relationships/slide" Target="slides/slide1.xml"/><Relationship Id="rId19" Type="http://schemas.openxmlformats.org/officeDocument/2006/relationships/font" Target="fonts/RobotoCondensed-italic.fntdata"/><Relationship Id="rId6" Type="http://schemas.openxmlformats.org/officeDocument/2006/relationships/slide" Target="slides/slide2.xml"/><Relationship Id="rId18" Type="http://schemas.openxmlformats.org/officeDocument/2006/relationships/font" Target="fonts/RobotoCondense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2f5fb1068_0_85:notes"/>
          <p:cNvSpPr txBox="1"/>
          <p:nvPr>
            <p:ph idx="1" type="body"/>
          </p:nvPr>
        </p:nvSpPr>
        <p:spPr>
          <a:xfrm>
            <a:off x="673575" y="4686475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372f5fb1068_0_85:notes"/>
          <p:cNvSpPr/>
          <p:nvPr>
            <p:ph idx="2" type="sldImg"/>
          </p:nvPr>
        </p:nvSpPr>
        <p:spPr>
          <a:xfrm>
            <a:off x="1122825" y="739950"/>
            <a:ext cx="4490700" cy="3699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3:notes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9b234e9cf6_0_53:notes"/>
          <p:cNvSpPr txBox="1"/>
          <p:nvPr>
            <p:ph idx="1" type="body"/>
          </p:nvPr>
        </p:nvSpPr>
        <p:spPr>
          <a:xfrm>
            <a:off x="673575" y="4686475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39b234e9cf6_0_53:notes"/>
          <p:cNvSpPr/>
          <p:nvPr>
            <p:ph idx="2" type="sldImg"/>
          </p:nvPr>
        </p:nvSpPr>
        <p:spPr>
          <a:xfrm>
            <a:off x="2058988" y="739775"/>
            <a:ext cx="26178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557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indent="-375602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indent="-354583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indent="-333565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indent="-333565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indent="-333565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indent="-333565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indent="-333565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indent="-333565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b="0" i="0" sz="36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5602" lvl="0" marL="457200" marR="0" rt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b="0" i="0" sz="23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4583" lvl="1" marL="914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3565" lvl="2" marL="1371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088" lvl="3" marL="1828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088" lvl="4" marL="22860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088" lvl="5" marL="27432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088" lvl="6" marL="3200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088" lvl="7" marL="3657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088" lvl="8" marL="4114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5.png"/><Relationship Id="rId13" Type="http://schemas.openxmlformats.org/officeDocument/2006/relationships/image" Target="../media/image24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2.png"/><Relationship Id="rId13" Type="http://schemas.openxmlformats.org/officeDocument/2006/relationships/image" Target="../media/image5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22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9" Type="http://schemas.openxmlformats.org/officeDocument/2006/relationships/image" Target="../media/image19.jp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30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34101" l="0" r="0" t="0"/>
          <a:stretch/>
        </p:blipFill>
        <p:spPr>
          <a:xfrm>
            <a:off x="4841655" y="4365450"/>
            <a:ext cx="2293663" cy="226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34101" l="0" r="0" t="0"/>
          <a:stretch/>
        </p:blipFill>
        <p:spPr>
          <a:xfrm>
            <a:off x="2633004" y="4365450"/>
            <a:ext cx="2293663" cy="226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34101" l="0" r="0" t="0"/>
          <a:stretch/>
        </p:blipFill>
        <p:spPr>
          <a:xfrm>
            <a:off x="468177" y="4365450"/>
            <a:ext cx="2293663" cy="22672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-1" y="0"/>
            <a:ext cx="7559675" cy="3263900"/>
          </a:xfrm>
          <a:prstGeom prst="rect">
            <a:avLst/>
          </a:prstGeom>
          <a:solidFill>
            <a:srgbClr val="286E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-1" y="2362200"/>
            <a:ext cx="7559675" cy="901700"/>
          </a:xfrm>
          <a:prstGeom prst="rect">
            <a:avLst/>
          </a:prstGeom>
          <a:solidFill>
            <a:srgbClr val="73B1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265351"/>
            <a:ext cx="4547287" cy="3849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type="ctrTitle"/>
          </p:nvPr>
        </p:nvSpPr>
        <p:spPr>
          <a:xfrm>
            <a:off x="333375" y="254846"/>
            <a:ext cx="4213911" cy="418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900"/>
              <a:buFont typeface="Calibri"/>
              <a:buNone/>
            </a:pPr>
            <a:r>
              <a:rPr b="1" lang="ja-JP" sz="1900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〇〇労働組合  組合員のみなさまへ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802" y="833151"/>
            <a:ext cx="4633405" cy="125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65474" y="596900"/>
            <a:ext cx="2298700" cy="2666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487770" y="3697819"/>
            <a:ext cx="4727053" cy="449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シンプルで見やすい</a:t>
            </a:r>
            <a:r>
              <a:rPr b="1" i="0" lang="ja-JP" sz="2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画面構成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534475" y="4122950"/>
            <a:ext cx="4431600" cy="711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598169" y="6639509"/>
            <a:ext cx="19950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タイムラインに表示されるお知らせや、各種コンテンツがカテゴライズされています。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732367" y="6639509"/>
            <a:ext cx="204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TUNAGのメイン画面です。 組合からのお知らせや情報、各種コンテンツが表示されます。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917185" y="6639509"/>
            <a:ext cx="2142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映画チケットなど、お得な優待が盛りだくさん。期間限定のお得な抽選も開催中！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956452" y="4279700"/>
            <a:ext cx="1316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制度</a:t>
            </a:r>
            <a:endParaRPr b="1" i="0" sz="15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121375" y="4279700"/>
            <a:ext cx="13677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タイムライン</a:t>
            </a:r>
            <a:endParaRPr b="1" i="0" sz="15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5269725" y="4279700"/>
            <a:ext cx="13677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クーポン</a:t>
            </a:r>
            <a:endParaRPr b="1" i="0" sz="15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395424" y="7601287"/>
            <a:ext cx="47925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こんなことができるように！</a:t>
            </a:r>
            <a:endParaRPr b="1" i="0" sz="26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468725" y="8015587"/>
            <a:ext cx="4303200" cy="777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017893" y="8210067"/>
            <a:ext cx="32619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ビラやアンケートをデジタル化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スマートフォンで好きな時に見れる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組合の活動がリアルタイムで届く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相談や申請がネット上で</a:t>
            </a:r>
            <a:r>
              <a:rPr b="1" lang="ja-JP" sz="1500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送れる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労働条件もすぐに確認できる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4489188" y="8153932"/>
            <a:ext cx="24195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400"/>
              <a:buFont typeface="Calibri"/>
              <a:buNone/>
            </a:pPr>
            <a:r>
              <a:rPr b="1" i="0" lang="ja-JP" sz="12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アプリインストールはこちら！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199" y="8338035"/>
            <a:ext cx="152399" cy="1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199" y="8623785"/>
            <a:ext cx="152399" cy="1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199" y="8909535"/>
            <a:ext cx="152399" cy="1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199" y="9195285"/>
            <a:ext cx="152399" cy="1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64218" y="8403178"/>
            <a:ext cx="2213133" cy="136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80580" y="9941700"/>
            <a:ext cx="4987829" cy="77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14824" y="10121779"/>
            <a:ext cx="1066800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3245071" y="10094913"/>
            <a:ext cx="4348480" cy="449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FFF100"/>
                </a:solidFill>
                <a:latin typeface="Calibri"/>
                <a:ea typeface="Calibri"/>
                <a:cs typeface="Calibri"/>
                <a:sym typeface="Calibri"/>
              </a:rPr>
              <a:t>登録方法</a:t>
            </a:r>
            <a:r>
              <a:rPr b="1" i="0" lang="ja-JP" sz="2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は裏面へ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24357" y="3541845"/>
            <a:ext cx="6709650" cy="3656942"/>
          </a:xfrm>
          <a:custGeom>
            <a:rect b="b" l="l" r="r" t="t"/>
            <a:pathLst>
              <a:path extrusionOk="0" h="3675319" w="6676269">
                <a:moveTo>
                  <a:pt x="3246" y="424468"/>
                </a:moveTo>
                <a:cubicBezTo>
                  <a:pt x="3246" y="85399"/>
                  <a:pt x="80407" y="0"/>
                  <a:pt x="419476" y="0"/>
                </a:cubicBezTo>
                <a:lnTo>
                  <a:pt x="6383606" y="0"/>
                </a:lnTo>
                <a:cubicBezTo>
                  <a:pt x="6722675" y="0"/>
                  <a:pt x="6668031" y="143063"/>
                  <a:pt x="6668031" y="482132"/>
                </a:cubicBezTo>
                <a:lnTo>
                  <a:pt x="6676269" y="3324992"/>
                </a:lnTo>
                <a:cubicBezTo>
                  <a:pt x="6676269" y="3664061"/>
                  <a:pt x="6566156" y="3675319"/>
                  <a:pt x="6227087" y="3675319"/>
                </a:cubicBezTo>
                <a:lnTo>
                  <a:pt x="287671" y="3675319"/>
                </a:lnTo>
                <a:cubicBezTo>
                  <a:pt x="-51398" y="3675319"/>
                  <a:pt x="3246" y="3466353"/>
                  <a:pt x="3246" y="3127284"/>
                </a:cubicBezTo>
                <a:lnTo>
                  <a:pt x="3246" y="424468"/>
                </a:lnTo>
                <a:close/>
              </a:path>
            </a:pathLst>
          </a:custGeom>
          <a:noFill/>
          <a:ln cap="flat" cmpd="sng" w="38100">
            <a:solidFill>
              <a:srgbClr val="73B1D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1"/>
          <p:cNvGrpSpPr/>
          <p:nvPr/>
        </p:nvGrpSpPr>
        <p:grpSpPr>
          <a:xfrm>
            <a:off x="271451" y="3428087"/>
            <a:ext cx="989400" cy="919769"/>
            <a:chOff x="271451" y="3428087"/>
            <a:chExt cx="989400" cy="919769"/>
          </a:xfrm>
        </p:grpSpPr>
        <p:sp>
          <p:nvSpPr>
            <p:cNvPr id="115" name="Google Shape;115;p1"/>
            <p:cNvSpPr/>
            <p:nvPr/>
          </p:nvSpPr>
          <p:spPr>
            <a:xfrm>
              <a:off x="359087" y="3428087"/>
              <a:ext cx="895500" cy="895500"/>
            </a:xfrm>
            <a:prstGeom prst="ellipse">
              <a:avLst/>
            </a:prstGeom>
            <a:solidFill>
              <a:srgbClr val="276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 txBox="1"/>
            <p:nvPr/>
          </p:nvSpPr>
          <p:spPr>
            <a:xfrm rot="-1146871">
              <a:off x="554129" y="3775808"/>
              <a:ext cx="623898" cy="483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100"/>
                </a:buClr>
                <a:buSzPts val="2800"/>
                <a:buFont typeface="Roboto"/>
                <a:buNone/>
              </a:pPr>
              <a:r>
                <a:rPr b="1" i="0" lang="ja-JP" sz="2800" u="none" cap="none" strike="noStrike">
                  <a:solidFill>
                    <a:srgbClr val="FFF100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i="0" sz="2800" u="none" cap="none" strike="noStrike">
                <a:solidFill>
                  <a:srgbClr val="FFF1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1"/>
            <p:cNvSpPr txBox="1"/>
            <p:nvPr/>
          </p:nvSpPr>
          <p:spPr>
            <a:xfrm rot="-1146368">
              <a:off x="296426" y="3600621"/>
              <a:ext cx="939451" cy="310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POINT</a:t>
              </a:r>
              <a:endPara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8" name="Google Shape;118;p1"/>
          <p:cNvSpPr/>
          <p:nvPr/>
        </p:nvSpPr>
        <p:spPr>
          <a:xfrm>
            <a:off x="419431" y="7403413"/>
            <a:ext cx="6709650" cy="2444087"/>
          </a:xfrm>
          <a:custGeom>
            <a:rect b="b" l="l" r="r" t="t"/>
            <a:pathLst>
              <a:path extrusionOk="0" h="3675319" w="6676269">
                <a:moveTo>
                  <a:pt x="3246" y="424468"/>
                </a:moveTo>
                <a:cubicBezTo>
                  <a:pt x="3246" y="85399"/>
                  <a:pt x="80407" y="0"/>
                  <a:pt x="419476" y="0"/>
                </a:cubicBezTo>
                <a:lnTo>
                  <a:pt x="6383606" y="0"/>
                </a:lnTo>
                <a:cubicBezTo>
                  <a:pt x="6722675" y="0"/>
                  <a:pt x="6668031" y="143063"/>
                  <a:pt x="6668031" y="482132"/>
                </a:cubicBezTo>
                <a:lnTo>
                  <a:pt x="6676269" y="3324992"/>
                </a:lnTo>
                <a:cubicBezTo>
                  <a:pt x="6676269" y="3664061"/>
                  <a:pt x="6566156" y="3675319"/>
                  <a:pt x="6227087" y="3675319"/>
                </a:cubicBezTo>
                <a:lnTo>
                  <a:pt x="287671" y="3675319"/>
                </a:lnTo>
                <a:cubicBezTo>
                  <a:pt x="-51398" y="3675319"/>
                  <a:pt x="3246" y="3466353"/>
                  <a:pt x="3246" y="3127284"/>
                </a:cubicBezTo>
                <a:lnTo>
                  <a:pt x="3246" y="424468"/>
                </a:lnTo>
                <a:close/>
              </a:path>
            </a:pathLst>
          </a:custGeom>
          <a:noFill/>
          <a:ln cap="flat" cmpd="sng" w="38100">
            <a:solidFill>
              <a:srgbClr val="73B1D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1"/>
          <p:cNvGrpSpPr/>
          <p:nvPr/>
        </p:nvGrpSpPr>
        <p:grpSpPr>
          <a:xfrm>
            <a:off x="271451" y="7276968"/>
            <a:ext cx="989400" cy="919769"/>
            <a:chOff x="271451" y="3428087"/>
            <a:chExt cx="989400" cy="919769"/>
          </a:xfrm>
        </p:grpSpPr>
        <p:sp>
          <p:nvSpPr>
            <p:cNvPr id="120" name="Google Shape;120;p1"/>
            <p:cNvSpPr/>
            <p:nvPr/>
          </p:nvSpPr>
          <p:spPr>
            <a:xfrm>
              <a:off x="359087" y="3428087"/>
              <a:ext cx="895500" cy="895500"/>
            </a:xfrm>
            <a:prstGeom prst="ellipse">
              <a:avLst/>
            </a:prstGeom>
            <a:solidFill>
              <a:srgbClr val="276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 txBox="1"/>
            <p:nvPr/>
          </p:nvSpPr>
          <p:spPr>
            <a:xfrm rot="-1146871">
              <a:off x="554129" y="3775808"/>
              <a:ext cx="623898" cy="483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100"/>
                </a:buClr>
                <a:buSzPts val="2800"/>
                <a:buFont typeface="Roboto"/>
                <a:buNone/>
              </a:pPr>
              <a:r>
                <a:rPr b="1" i="0" lang="ja-JP" sz="2800" u="none" cap="none" strike="noStrike">
                  <a:solidFill>
                    <a:srgbClr val="FFF100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1" i="0" sz="2800" u="none" cap="none" strike="noStrike">
                <a:solidFill>
                  <a:srgbClr val="FFF1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p1"/>
            <p:cNvSpPr txBox="1"/>
            <p:nvPr/>
          </p:nvSpPr>
          <p:spPr>
            <a:xfrm rot="-1146368">
              <a:off x="296426" y="3600621"/>
              <a:ext cx="939451" cy="310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POINT</a:t>
              </a:r>
              <a:endPara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3" name="Google Shape;123;p1"/>
          <p:cNvGrpSpPr/>
          <p:nvPr/>
        </p:nvGrpSpPr>
        <p:grpSpPr>
          <a:xfrm>
            <a:off x="409775" y="2489100"/>
            <a:ext cx="4859941" cy="647800"/>
            <a:chOff x="409775" y="2489100"/>
            <a:chExt cx="4859941" cy="647800"/>
          </a:xfrm>
        </p:grpSpPr>
        <p:pic>
          <p:nvPicPr>
            <p:cNvPr id="124" name="Google Shape;124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14303" y="2489200"/>
              <a:ext cx="4855413" cy="64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/>
            <p:cNvSpPr/>
            <p:nvPr/>
          </p:nvSpPr>
          <p:spPr>
            <a:xfrm>
              <a:off x="409775" y="2489100"/>
              <a:ext cx="1568700" cy="647700"/>
            </a:xfrm>
            <a:prstGeom prst="roundRect">
              <a:avLst>
                <a:gd fmla="val 685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>
                  <a:solidFill>
                    <a:srgbClr val="FFF100"/>
                  </a:solidFill>
                  <a:latin typeface="Calibri"/>
                  <a:ea typeface="Calibri"/>
                  <a:cs typeface="Calibri"/>
                  <a:sym typeface="Calibri"/>
                </a:rPr>
                <a:t>初回登録</a:t>
              </a:r>
              <a:endParaRPr b="1">
                <a:solidFill>
                  <a:srgbClr val="FFF1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>
                  <a:solidFill>
                    <a:srgbClr val="FFF100"/>
                  </a:solidFill>
                  <a:latin typeface="Calibri"/>
                  <a:ea typeface="Calibri"/>
                  <a:cs typeface="Calibri"/>
                  <a:sym typeface="Calibri"/>
                </a:rPr>
                <a:t>キャンペーン</a:t>
              </a:r>
              <a:endParaRPr b="1">
                <a:solidFill>
                  <a:srgbClr val="FFF1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871075" y="2489100"/>
              <a:ext cx="120600" cy="64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"/>
          <p:cNvSpPr txBox="1"/>
          <p:nvPr>
            <p:ph idx="1" type="subTitle"/>
          </p:nvPr>
        </p:nvSpPr>
        <p:spPr>
          <a:xfrm>
            <a:off x="1871400" y="2585738"/>
            <a:ext cx="33984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ja-JP" sz="1100">
                <a:latin typeface="Calibri"/>
                <a:ea typeface="Calibri"/>
                <a:cs typeface="Calibri"/>
                <a:sym typeface="Calibri"/>
              </a:rPr>
              <a:t>○月○日から○月○日までに登録した組合員には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ja-JP" sz="1100">
                <a:latin typeface="Calibri"/>
                <a:ea typeface="Calibri"/>
                <a:cs typeface="Calibri"/>
                <a:sym typeface="Calibri"/>
              </a:rPr>
              <a:t>1,000円のギフトカードをプレゼントします！</a:t>
            </a:r>
            <a:endParaRPr/>
          </a:p>
        </p:txBody>
      </p:sp>
      <p:pic>
        <p:nvPicPr>
          <p:cNvPr id="128" name="Google Shape;12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199" y="9463848"/>
            <a:ext cx="152399" cy="12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1"/>
          <p:cNvGrpSpPr/>
          <p:nvPr/>
        </p:nvGrpSpPr>
        <p:grpSpPr>
          <a:xfrm>
            <a:off x="6424275" y="265350"/>
            <a:ext cx="939900" cy="939900"/>
            <a:chOff x="6424275" y="265350"/>
            <a:chExt cx="939900" cy="939900"/>
          </a:xfrm>
        </p:grpSpPr>
        <p:sp>
          <p:nvSpPr>
            <p:cNvPr id="130" name="Google Shape;130;p1"/>
            <p:cNvSpPr/>
            <p:nvPr/>
          </p:nvSpPr>
          <p:spPr>
            <a:xfrm>
              <a:off x="6424275" y="265350"/>
              <a:ext cx="939900" cy="93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1" name="Google Shape;131;p1" title="type=color.png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621823" y="460480"/>
              <a:ext cx="544800" cy="5093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1"/>
          <p:cNvSpPr/>
          <p:nvPr/>
        </p:nvSpPr>
        <p:spPr>
          <a:xfrm>
            <a:off x="1907118" y="1386114"/>
            <a:ext cx="4044300" cy="20112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ja-JP" sz="4000">
                <a:latin typeface="Calibri"/>
                <a:ea typeface="Calibri"/>
                <a:cs typeface="Calibri"/>
                <a:sym typeface="Calibri"/>
              </a:rPr>
              <a:t>キャンペーン</a:t>
            </a:r>
            <a:br>
              <a:rPr b="1" lang="ja-JP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ja-JP" sz="4000">
                <a:latin typeface="Calibri"/>
                <a:ea typeface="Calibri"/>
                <a:cs typeface="Calibri"/>
                <a:sym typeface="Calibri"/>
              </a:rPr>
              <a:t>あり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72f5fb1068_0_85"/>
          <p:cNvPicPr preferRelativeResize="0"/>
          <p:nvPr/>
        </p:nvPicPr>
        <p:blipFill rotWithShape="1">
          <a:blip r:embed="rId3">
            <a:alphaModFix/>
          </a:blip>
          <a:srcRect b="34102" l="0" r="0" t="0"/>
          <a:stretch/>
        </p:blipFill>
        <p:spPr>
          <a:xfrm>
            <a:off x="4841655" y="4157102"/>
            <a:ext cx="2293663" cy="226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72f5fb1068_0_85"/>
          <p:cNvPicPr preferRelativeResize="0"/>
          <p:nvPr/>
        </p:nvPicPr>
        <p:blipFill rotWithShape="1">
          <a:blip r:embed="rId4">
            <a:alphaModFix/>
          </a:blip>
          <a:srcRect b="34102" l="0" r="0" t="0"/>
          <a:stretch/>
        </p:blipFill>
        <p:spPr>
          <a:xfrm>
            <a:off x="2633004" y="4157102"/>
            <a:ext cx="2293663" cy="226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72f5fb1068_0_85"/>
          <p:cNvPicPr preferRelativeResize="0"/>
          <p:nvPr/>
        </p:nvPicPr>
        <p:blipFill rotWithShape="1">
          <a:blip r:embed="rId5">
            <a:alphaModFix/>
          </a:blip>
          <a:srcRect b="34102" l="0" r="0" t="0"/>
          <a:stretch/>
        </p:blipFill>
        <p:spPr>
          <a:xfrm>
            <a:off x="468177" y="4157102"/>
            <a:ext cx="2293663" cy="226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72f5fb1068_0_85"/>
          <p:cNvSpPr/>
          <p:nvPr/>
        </p:nvSpPr>
        <p:spPr>
          <a:xfrm>
            <a:off x="3525" y="-2352"/>
            <a:ext cx="7559700" cy="3034200"/>
          </a:xfrm>
          <a:prstGeom prst="rect">
            <a:avLst/>
          </a:prstGeom>
          <a:solidFill>
            <a:srgbClr val="286E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372f5fb1068_0_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457855"/>
            <a:ext cx="4547288" cy="384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72f5fb1068_0_85"/>
          <p:cNvSpPr txBox="1"/>
          <p:nvPr>
            <p:ph type="ctrTitle"/>
          </p:nvPr>
        </p:nvSpPr>
        <p:spPr>
          <a:xfrm>
            <a:off x="333375" y="447350"/>
            <a:ext cx="4213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900"/>
              <a:buFont typeface="Calibri"/>
              <a:buNone/>
            </a:pPr>
            <a:r>
              <a:rPr b="1" lang="ja-JP" sz="1900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〇〇労働組合  組合員のみなさまへ</a:t>
            </a:r>
            <a:endParaRPr/>
          </a:p>
        </p:txBody>
      </p:sp>
      <p:sp>
        <p:nvSpPr>
          <p:cNvPr id="143" name="Google Shape;143;g372f5fb1068_0_85"/>
          <p:cNvSpPr txBox="1"/>
          <p:nvPr/>
        </p:nvSpPr>
        <p:spPr>
          <a:xfrm>
            <a:off x="1487770" y="3489471"/>
            <a:ext cx="47271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シンプルで見やすい</a:t>
            </a:r>
            <a:r>
              <a:rPr b="1" i="0" lang="ja-JP" sz="2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画面構成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72f5fb1068_0_85"/>
          <p:cNvSpPr/>
          <p:nvPr/>
        </p:nvSpPr>
        <p:spPr>
          <a:xfrm>
            <a:off x="1534476" y="3914602"/>
            <a:ext cx="4348500" cy="711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72f5fb1068_0_85"/>
          <p:cNvSpPr txBox="1"/>
          <p:nvPr/>
        </p:nvSpPr>
        <p:spPr>
          <a:xfrm>
            <a:off x="598169" y="6431161"/>
            <a:ext cx="19950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タイムラインに表示されるお知らせや、各種コンテンツがカテゴライズされています。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72f5fb1068_0_85"/>
          <p:cNvSpPr txBox="1"/>
          <p:nvPr/>
        </p:nvSpPr>
        <p:spPr>
          <a:xfrm>
            <a:off x="2732367" y="6431161"/>
            <a:ext cx="204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TUNAGのメイン画面です。 組合からのお知らせや情報、各種コンテンツが表示されます。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72f5fb1068_0_85"/>
          <p:cNvSpPr txBox="1"/>
          <p:nvPr/>
        </p:nvSpPr>
        <p:spPr>
          <a:xfrm>
            <a:off x="4917185" y="6431161"/>
            <a:ext cx="2142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映画チケットなど、お得な優待が盛りだくさん。期間限定のお得な抽選も開催中！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72f5fb1068_0_85"/>
          <p:cNvSpPr txBox="1"/>
          <p:nvPr/>
        </p:nvSpPr>
        <p:spPr>
          <a:xfrm>
            <a:off x="1351375" y="4071344"/>
            <a:ext cx="544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3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制度</a:t>
            </a:r>
            <a:endParaRPr b="1" i="0" sz="13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372f5fb1068_0_85"/>
          <p:cNvSpPr txBox="1"/>
          <p:nvPr/>
        </p:nvSpPr>
        <p:spPr>
          <a:xfrm>
            <a:off x="3232640" y="4071344"/>
            <a:ext cx="12120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3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タイムライン</a:t>
            </a:r>
            <a:endParaRPr b="1" i="0" sz="13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72f5fb1068_0_85"/>
          <p:cNvSpPr txBox="1"/>
          <p:nvPr/>
        </p:nvSpPr>
        <p:spPr>
          <a:xfrm>
            <a:off x="5533630" y="4071344"/>
            <a:ext cx="949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3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クーポン</a:t>
            </a:r>
            <a:endParaRPr b="1" i="0" sz="13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372f5fb1068_0_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0580" y="9941700"/>
            <a:ext cx="4987831" cy="77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72f5fb1068_0_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14824" y="10121779"/>
            <a:ext cx="1066801" cy="29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72f5fb1068_0_85"/>
          <p:cNvSpPr txBox="1"/>
          <p:nvPr/>
        </p:nvSpPr>
        <p:spPr>
          <a:xfrm>
            <a:off x="3245071" y="10094913"/>
            <a:ext cx="43485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FFF100"/>
                </a:solidFill>
                <a:latin typeface="Calibri"/>
                <a:ea typeface="Calibri"/>
                <a:cs typeface="Calibri"/>
                <a:sym typeface="Calibri"/>
              </a:rPr>
              <a:t>登録方法</a:t>
            </a:r>
            <a:r>
              <a:rPr b="1" i="0" lang="ja-JP" sz="2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は裏面へ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g372f5fb1068_0_8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3837" y="1191090"/>
            <a:ext cx="49530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72f5fb1068_0_8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51336" y="623629"/>
            <a:ext cx="2070101" cy="2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72f5fb1068_0_85"/>
          <p:cNvSpPr/>
          <p:nvPr/>
        </p:nvSpPr>
        <p:spPr>
          <a:xfrm>
            <a:off x="425020" y="3299202"/>
            <a:ext cx="6709650" cy="3656942"/>
          </a:xfrm>
          <a:custGeom>
            <a:rect b="b" l="l" r="r" t="t"/>
            <a:pathLst>
              <a:path extrusionOk="0" h="3675319" w="6676269">
                <a:moveTo>
                  <a:pt x="3246" y="424468"/>
                </a:moveTo>
                <a:cubicBezTo>
                  <a:pt x="3246" y="85399"/>
                  <a:pt x="80407" y="0"/>
                  <a:pt x="419476" y="0"/>
                </a:cubicBezTo>
                <a:lnTo>
                  <a:pt x="6383606" y="0"/>
                </a:lnTo>
                <a:cubicBezTo>
                  <a:pt x="6722675" y="0"/>
                  <a:pt x="6668031" y="143063"/>
                  <a:pt x="6668031" y="482132"/>
                </a:cubicBezTo>
                <a:lnTo>
                  <a:pt x="6676269" y="3324992"/>
                </a:lnTo>
                <a:cubicBezTo>
                  <a:pt x="6676269" y="3664061"/>
                  <a:pt x="6566156" y="3675319"/>
                  <a:pt x="6227087" y="3675319"/>
                </a:cubicBezTo>
                <a:lnTo>
                  <a:pt x="287671" y="3675319"/>
                </a:lnTo>
                <a:cubicBezTo>
                  <a:pt x="-51398" y="3675319"/>
                  <a:pt x="3246" y="3466353"/>
                  <a:pt x="3246" y="3127284"/>
                </a:cubicBezTo>
                <a:lnTo>
                  <a:pt x="3246" y="424468"/>
                </a:lnTo>
                <a:close/>
              </a:path>
            </a:pathLst>
          </a:custGeom>
          <a:noFill/>
          <a:ln cap="flat" cmpd="sng" w="38100">
            <a:solidFill>
              <a:srgbClr val="73B1D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g372f5fb1068_0_85"/>
          <p:cNvGrpSpPr/>
          <p:nvPr/>
        </p:nvGrpSpPr>
        <p:grpSpPr>
          <a:xfrm>
            <a:off x="271451" y="3185444"/>
            <a:ext cx="989400" cy="919769"/>
            <a:chOff x="271451" y="3428087"/>
            <a:chExt cx="989400" cy="919769"/>
          </a:xfrm>
        </p:grpSpPr>
        <p:sp>
          <p:nvSpPr>
            <p:cNvPr id="158" name="Google Shape;158;g372f5fb1068_0_85"/>
            <p:cNvSpPr/>
            <p:nvPr/>
          </p:nvSpPr>
          <p:spPr>
            <a:xfrm>
              <a:off x="359087" y="3428087"/>
              <a:ext cx="895500" cy="895500"/>
            </a:xfrm>
            <a:prstGeom prst="ellipse">
              <a:avLst/>
            </a:prstGeom>
            <a:solidFill>
              <a:srgbClr val="276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g372f5fb1068_0_85"/>
            <p:cNvSpPr txBox="1"/>
            <p:nvPr/>
          </p:nvSpPr>
          <p:spPr>
            <a:xfrm rot="-1146871">
              <a:off x="554129" y="3775808"/>
              <a:ext cx="623898" cy="483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100"/>
                </a:buClr>
                <a:buSzPts val="2800"/>
                <a:buFont typeface="Roboto"/>
                <a:buNone/>
              </a:pPr>
              <a:r>
                <a:rPr b="1" i="0" lang="ja-JP" sz="2800" u="none" cap="none" strike="noStrike">
                  <a:solidFill>
                    <a:srgbClr val="FFF100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i="0" sz="2800" u="none" cap="none" strike="noStrike">
                <a:solidFill>
                  <a:srgbClr val="FFF1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g372f5fb1068_0_85"/>
            <p:cNvSpPr txBox="1"/>
            <p:nvPr/>
          </p:nvSpPr>
          <p:spPr>
            <a:xfrm rot="-1146368">
              <a:off x="296426" y="3600621"/>
              <a:ext cx="939451" cy="310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POINT</a:t>
              </a:r>
              <a:endPara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1" name="Google Shape;161;g372f5fb1068_0_85"/>
          <p:cNvGrpSpPr/>
          <p:nvPr/>
        </p:nvGrpSpPr>
        <p:grpSpPr>
          <a:xfrm>
            <a:off x="6424275" y="265350"/>
            <a:ext cx="939900" cy="939900"/>
            <a:chOff x="6424275" y="265350"/>
            <a:chExt cx="939900" cy="939900"/>
          </a:xfrm>
        </p:grpSpPr>
        <p:sp>
          <p:nvSpPr>
            <p:cNvPr id="162" name="Google Shape;162;g372f5fb1068_0_85"/>
            <p:cNvSpPr/>
            <p:nvPr/>
          </p:nvSpPr>
          <p:spPr>
            <a:xfrm>
              <a:off x="6424275" y="265350"/>
              <a:ext cx="939900" cy="93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" name="Google Shape;163;g372f5fb1068_0_85" title="type=color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621823" y="460480"/>
              <a:ext cx="544800" cy="5093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g372f5fb1068_0_85"/>
          <p:cNvSpPr txBox="1"/>
          <p:nvPr/>
        </p:nvSpPr>
        <p:spPr>
          <a:xfrm>
            <a:off x="1395424" y="7486367"/>
            <a:ext cx="47925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こんなことができるように！</a:t>
            </a:r>
            <a:endParaRPr b="1" i="0" sz="26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72f5fb1068_0_85"/>
          <p:cNvSpPr/>
          <p:nvPr/>
        </p:nvSpPr>
        <p:spPr>
          <a:xfrm>
            <a:off x="1468725" y="7900667"/>
            <a:ext cx="4303200" cy="777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72f5fb1068_0_85"/>
          <p:cNvSpPr txBox="1"/>
          <p:nvPr/>
        </p:nvSpPr>
        <p:spPr>
          <a:xfrm>
            <a:off x="1017893" y="8095148"/>
            <a:ext cx="32619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ビラやアンケートをデジタル化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スマートフォンで好きな時に見れる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組合の活動がリアルタイムで届く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相談や申請がネット上で</a:t>
            </a:r>
            <a:r>
              <a:rPr b="1" lang="ja-JP" sz="1500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送れる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労働条件もすぐに確認できる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72f5fb1068_0_85"/>
          <p:cNvSpPr txBox="1"/>
          <p:nvPr/>
        </p:nvSpPr>
        <p:spPr>
          <a:xfrm>
            <a:off x="4489188" y="8039012"/>
            <a:ext cx="24195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400"/>
              <a:buFont typeface="Calibri"/>
              <a:buNone/>
            </a:pPr>
            <a:r>
              <a:rPr b="1" i="0" lang="ja-JP" sz="12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アプリインストールはこちら！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372f5fb1068_0_8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1199" y="8223116"/>
            <a:ext cx="152399" cy="1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72f5fb1068_0_8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1199" y="8508866"/>
            <a:ext cx="152399" cy="1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72f5fb1068_0_8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1199" y="8794616"/>
            <a:ext cx="152399" cy="1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72f5fb1068_0_8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1199" y="9080366"/>
            <a:ext cx="152399" cy="1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72f5fb1068_0_8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64218" y="8288258"/>
            <a:ext cx="2213133" cy="136951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72f5fb1068_0_85"/>
          <p:cNvSpPr/>
          <p:nvPr/>
        </p:nvSpPr>
        <p:spPr>
          <a:xfrm>
            <a:off x="419431" y="7288494"/>
            <a:ext cx="6709650" cy="2444087"/>
          </a:xfrm>
          <a:custGeom>
            <a:rect b="b" l="l" r="r" t="t"/>
            <a:pathLst>
              <a:path extrusionOk="0" h="3675319" w="6676269">
                <a:moveTo>
                  <a:pt x="3246" y="424468"/>
                </a:moveTo>
                <a:cubicBezTo>
                  <a:pt x="3246" y="85399"/>
                  <a:pt x="80407" y="0"/>
                  <a:pt x="419476" y="0"/>
                </a:cubicBezTo>
                <a:lnTo>
                  <a:pt x="6383606" y="0"/>
                </a:lnTo>
                <a:cubicBezTo>
                  <a:pt x="6722675" y="0"/>
                  <a:pt x="6668031" y="143063"/>
                  <a:pt x="6668031" y="482132"/>
                </a:cubicBezTo>
                <a:lnTo>
                  <a:pt x="6676269" y="3324992"/>
                </a:lnTo>
                <a:cubicBezTo>
                  <a:pt x="6676269" y="3664061"/>
                  <a:pt x="6566156" y="3675319"/>
                  <a:pt x="6227087" y="3675319"/>
                </a:cubicBezTo>
                <a:lnTo>
                  <a:pt x="287671" y="3675319"/>
                </a:lnTo>
                <a:cubicBezTo>
                  <a:pt x="-51398" y="3675319"/>
                  <a:pt x="3246" y="3466353"/>
                  <a:pt x="3246" y="3127284"/>
                </a:cubicBezTo>
                <a:lnTo>
                  <a:pt x="3246" y="424468"/>
                </a:lnTo>
                <a:close/>
              </a:path>
            </a:pathLst>
          </a:custGeom>
          <a:noFill/>
          <a:ln cap="flat" cmpd="sng" w="38100">
            <a:solidFill>
              <a:srgbClr val="73B1D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g372f5fb1068_0_85"/>
          <p:cNvGrpSpPr/>
          <p:nvPr/>
        </p:nvGrpSpPr>
        <p:grpSpPr>
          <a:xfrm>
            <a:off x="271451" y="7162048"/>
            <a:ext cx="989400" cy="919769"/>
            <a:chOff x="271451" y="3428087"/>
            <a:chExt cx="989400" cy="919769"/>
          </a:xfrm>
        </p:grpSpPr>
        <p:sp>
          <p:nvSpPr>
            <p:cNvPr id="175" name="Google Shape;175;g372f5fb1068_0_85"/>
            <p:cNvSpPr/>
            <p:nvPr/>
          </p:nvSpPr>
          <p:spPr>
            <a:xfrm>
              <a:off x="359087" y="3428087"/>
              <a:ext cx="895500" cy="895500"/>
            </a:xfrm>
            <a:prstGeom prst="ellipse">
              <a:avLst/>
            </a:prstGeom>
            <a:solidFill>
              <a:srgbClr val="276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g372f5fb1068_0_85"/>
            <p:cNvSpPr txBox="1"/>
            <p:nvPr/>
          </p:nvSpPr>
          <p:spPr>
            <a:xfrm rot="-1146871">
              <a:off x="554129" y="3775808"/>
              <a:ext cx="623898" cy="483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100"/>
                </a:buClr>
                <a:buSzPts val="2800"/>
                <a:buFont typeface="Roboto"/>
                <a:buNone/>
              </a:pPr>
              <a:r>
                <a:rPr b="1" i="0" lang="ja-JP" sz="2800" u="none" cap="none" strike="noStrike">
                  <a:solidFill>
                    <a:srgbClr val="FFF100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1" i="0" sz="2800" u="none" cap="none" strike="noStrike">
                <a:solidFill>
                  <a:srgbClr val="FFF1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g372f5fb1068_0_85"/>
            <p:cNvSpPr txBox="1"/>
            <p:nvPr/>
          </p:nvSpPr>
          <p:spPr>
            <a:xfrm rot="-1146368">
              <a:off x="296426" y="3600621"/>
              <a:ext cx="939451" cy="310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POINT</a:t>
              </a:r>
              <a:endPara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78" name="Google Shape;178;g372f5fb1068_0_8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1199" y="9348928"/>
            <a:ext cx="152399" cy="12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72f5fb1068_0_85"/>
          <p:cNvSpPr/>
          <p:nvPr/>
        </p:nvSpPr>
        <p:spPr>
          <a:xfrm>
            <a:off x="1907118" y="1386114"/>
            <a:ext cx="4044300" cy="20112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ja-JP" sz="4000">
                <a:latin typeface="Calibri"/>
                <a:ea typeface="Calibri"/>
                <a:cs typeface="Calibri"/>
                <a:sym typeface="Calibri"/>
              </a:rPr>
              <a:t>キャンペーン</a:t>
            </a:r>
            <a:br>
              <a:rPr b="1" lang="ja-JP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ja-JP" sz="4000">
                <a:latin typeface="Calibri"/>
                <a:ea typeface="Calibri"/>
                <a:cs typeface="Calibri"/>
                <a:sym typeface="Calibri"/>
              </a:rPr>
              <a:t>なし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/>
          <p:nvPr/>
        </p:nvSpPr>
        <p:spPr>
          <a:xfrm>
            <a:off x="-1" y="9225099"/>
            <a:ext cx="7559675" cy="1466713"/>
          </a:xfrm>
          <a:prstGeom prst="rect">
            <a:avLst/>
          </a:prstGeom>
          <a:solidFill>
            <a:srgbClr val="286E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2529982" y="728503"/>
            <a:ext cx="2499709" cy="6128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3800"/>
              <a:buFont typeface="Calibri"/>
              <a:buNone/>
            </a:pPr>
            <a:r>
              <a:rPr b="1" i="0" lang="ja-JP" sz="3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登録手順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3372891" y="286773"/>
            <a:ext cx="7830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2200"/>
              <a:buFont typeface="Roboto Condensed"/>
              <a:buNone/>
            </a:pPr>
            <a:r>
              <a:rPr b="1" i="0" lang="ja-JP" sz="2200" u="none" cap="none" strike="noStrike">
                <a:solidFill>
                  <a:srgbClr val="276EA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STEP</a:t>
            </a:r>
            <a:endParaRPr b="1" i="0" sz="2200" u="none" cap="none" strike="noStrike">
              <a:solidFill>
                <a:srgbClr val="276EA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-224514" y="976358"/>
            <a:ext cx="22413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1D4"/>
              </a:buClr>
              <a:buSzPts val="8000"/>
              <a:buFont typeface="Roboto Medium"/>
              <a:buNone/>
            </a:pPr>
            <a:r>
              <a:rPr b="1" i="0" lang="ja-JP" sz="8000" u="none" cap="none" strike="noStrike">
                <a:solidFill>
                  <a:srgbClr val="73B1D4"/>
                </a:solidFill>
                <a:latin typeface="Roboto Medium"/>
                <a:ea typeface="Roboto Medium"/>
                <a:cs typeface="Roboto Medium"/>
                <a:sym typeface="Roboto Medium"/>
              </a:rPr>
              <a:t>01</a:t>
            </a:r>
            <a:endParaRPr b="1" i="0" sz="8000" u="none" cap="none" strike="noStrike">
              <a:solidFill>
                <a:srgbClr val="73B1D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-224514" y="2543173"/>
            <a:ext cx="22413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1D4"/>
              </a:buClr>
              <a:buSzPts val="8000"/>
              <a:buFont typeface="Roboto Medium"/>
              <a:buNone/>
            </a:pPr>
            <a:r>
              <a:rPr b="1" i="0" lang="ja-JP" sz="8000" u="none" cap="none" strike="noStrike">
                <a:solidFill>
                  <a:srgbClr val="73B1D4"/>
                </a:solidFill>
                <a:latin typeface="Roboto Medium"/>
                <a:ea typeface="Roboto Medium"/>
                <a:cs typeface="Roboto Medium"/>
                <a:sym typeface="Roboto Medium"/>
              </a:rPr>
              <a:t>02</a:t>
            </a:r>
            <a:endParaRPr b="1" i="0" sz="8000" u="none" cap="none" strike="noStrike">
              <a:solidFill>
                <a:srgbClr val="73B1D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-224514" y="4400007"/>
            <a:ext cx="22413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1D4"/>
              </a:buClr>
              <a:buSzPts val="8000"/>
              <a:buFont typeface="Roboto Medium"/>
              <a:buNone/>
            </a:pPr>
            <a:r>
              <a:rPr b="1" i="0" lang="ja-JP" sz="8000" u="none" cap="none" strike="noStrike">
                <a:solidFill>
                  <a:srgbClr val="73B1D4"/>
                </a:solidFill>
                <a:latin typeface="Roboto Medium"/>
                <a:ea typeface="Roboto Medium"/>
                <a:cs typeface="Roboto Medium"/>
                <a:sym typeface="Roboto Medium"/>
              </a:rPr>
              <a:t>03</a:t>
            </a:r>
            <a:endParaRPr b="1" i="0" sz="8000" u="none" cap="none" strike="noStrike">
              <a:solidFill>
                <a:srgbClr val="73B1D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1559454" y="1783871"/>
            <a:ext cx="4223896" cy="729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（ID・初期PWの掲載場所や、付与規則をご記入ください）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※ご自身のIDであることを確認した上で以下の手順を実施してください。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※ご自身のID・初期PWが不明な場合は以下問い合わせ先までお問い合わせください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648310" y="3466000"/>
            <a:ext cx="2988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800" u="none" cap="none" strike="noStrike">
                <a:solidFill>
                  <a:srgbClr val="2F3B4C"/>
                </a:solidFill>
                <a:latin typeface="Arial"/>
                <a:ea typeface="Arial"/>
                <a:cs typeface="Arial"/>
                <a:sym typeface="Arial"/>
              </a:rPr>
              <a:t>スマートフォンの場合、右のQRコードを読み込むか、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800" u="none" cap="none" strike="noStrike">
                <a:solidFill>
                  <a:srgbClr val="2F3B4C"/>
                </a:solidFill>
                <a:latin typeface="Arial"/>
                <a:ea typeface="Arial"/>
                <a:cs typeface="Arial"/>
                <a:sym typeface="Arial"/>
              </a:rPr>
              <a:t>各アプリストアから「TUNAG」と検索ください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1640778" y="3882549"/>
            <a:ext cx="28968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 PCの場合、ブラウザ（Microsoft Edge等）から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「TUNAG ログイン」と検索ください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1559448" y="5128950"/>
            <a:ext cx="31497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ID・初期PWは手順１で確認したものです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1559455" y="5716066"/>
            <a:ext cx="2546294" cy="25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8文字以上で英大文字、英小文字、数字を含む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564939" y="6300865"/>
            <a:ext cx="523525" cy="295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 b="1" i="0" sz="1400" u="none" cap="none" strike="noStrike">
              <a:solidFill>
                <a:srgbClr val="2F3B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3794274" y="6300865"/>
            <a:ext cx="1657400" cy="295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初期パスワード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670550" y="7356575"/>
            <a:ext cx="62673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チュートリアルを読んだ後は、プロフィール画像を設定しましょう（任意）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3867152" y="8521518"/>
            <a:ext cx="19464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400"/>
              <a:buFont typeface="Arial"/>
              <a:buNone/>
            </a:pPr>
            <a:r>
              <a:rPr b="1" i="0" lang="ja-JP" sz="12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すぐにご利用できます。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1545151" y="8328513"/>
            <a:ext cx="2560598" cy="57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Font typeface="Arial"/>
              <a:buNone/>
            </a:pPr>
            <a:r>
              <a:rPr b="1" i="0" lang="ja-JP" sz="36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登録完了！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350" y="1191090"/>
            <a:ext cx="1219199" cy="151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356" y="7912514"/>
            <a:ext cx="11430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2948" y="2871460"/>
            <a:ext cx="2304697" cy="142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6">
            <a:alphaModFix/>
          </a:blip>
          <a:srcRect b="37613" l="9990" r="14718" t="0"/>
          <a:stretch/>
        </p:blipFill>
        <p:spPr>
          <a:xfrm>
            <a:off x="5990592" y="4386729"/>
            <a:ext cx="1271901" cy="158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/>
          <p:cNvPicPr preferRelativeResize="0"/>
          <p:nvPr/>
        </p:nvPicPr>
        <p:blipFill rotWithShape="1">
          <a:blip r:embed="rId7">
            <a:alphaModFix/>
          </a:blip>
          <a:srcRect b="37264" l="11889" r="13076" t="-1"/>
          <a:stretch/>
        </p:blipFill>
        <p:spPr>
          <a:xfrm>
            <a:off x="4816157" y="4377860"/>
            <a:ext cx="1267567" cy="158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"/>
          <p:cNvSpPr txBox="1"/>
          <p:nvPr/>
        </p:nvSpPr>
        <p:spPr>
          <a:xfrm>
            <a:off x="4895099" y="4356575"/>
            <a:ext cx="11085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TUNAG IDを入力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5948718" y="4356564"/>
            <a:ext cx="14064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初期パスワードを入力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326249" y="9759097"/>
            <a:ext cx="1806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お問い合わせ先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2216009" y="9515257"/>
            <a:ext cx="2724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◯◯支部◯◯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2216009" y="9816914"/>
            <a:ext cx="2724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電話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2216009" y="10118570"/>
            <a:ext cx="2724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614099" y="1669450"/>
            <a:ext cx="4060500" cy="579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1614100" y="3091425"/>
            <a:ext cx="1461900" cy="522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1614100" y="3357225"/>
            <a:ext cx="2222400" cy="456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1640775" y="5017700"/>
            <a:ext cx="3165600" cy="501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1614101" y="5600000"/>
            <a:ext cx="2408400" cy="519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1559455" y="1432876"/>
            <a:ext cx="44742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2600"/>
              <a:buFont typeface="Calibri"/>
              <a:buNone/>
            </a:pPr>
            <a:r>
              <a:rPr b="1" i="0" lang="ja-JP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配付されたご自身のID・初期PWをご確認ください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1559452" y="5364843"/>
            <a:ext cx="25464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500"/>
              <a:buFont typeface="Calibri"/>
              <a:buNone/>
            </a:pPr>
            <a:r>
              <a:rPr b="1" i="0" lang="ja-JP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TUNAG上でパスワードを設定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 txBox="1"/>
          <p:nvPr/>
        </p:nvSpPr>
        <p:spPr>
          <a:xfrm>
            <a:off x="3668011" y="1374562"/>
            <a:ext cx="8424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700"/>
              <a:buFont typeface="Arial"/>
              <a:buNone/>
            </a:pPr>
            <a:r>
              <a:rPr b="1" i="0" lang="ja-JP" sz="7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パスワード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アイコン&#10;&#10;自動的に生成された説明" id="219" name="Google Shape;21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9181" y="8058861"/>
            <a:ext cx="1109859" cy="1109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グラフィカル ユーザー インターフェイス, テキスト, アプリケーション&#10;&#10;自動的に生成された説明" id="220" name="Google Shape;220;p3"/>
          <p:cNvPicPr preferRelativeResize="0"/>
          <p:nvPr/>
        </p:nvPicPr>
        <p:blipFill rotWithShape="1">
          <a:blip r:embed="rId9">
            <a:alphaModFix/>
          </a:blip>
          <a:srcRect b="35880" l="14215" r="14213" t="6262"/>
          <a:stretch/>
        </p:blipFill>
        <p:spPr>
          <a:xfrm>
            <a:off x="4869955" y="4536077"/>
            <a:ext cx="1178785" cy="143154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"/>
          <p:cNvSpPr/>
          <p:nvPr/>
        </p:nvSpPr>
        <p:spPr>
          <a:xfrm>
            <a:off x="1614100" y="3551643"/>
            <a:ext cx="43800" cy="45600"/>
          </a:xfrm>
          <a:prstGeom prst="ellipse">
            <a:avLst/>
          </a:prstGeom>
          <a:solidFill>
            <a:srgbClr val="276E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614100" y="3971705"/>
            <a:ext cx="43800" cy="45600"/>
          </a:xfrm>
          <a:prstGeom prst="ellipse">
            <a:avLst/>
          </a:prstGeom>
          <a:solidFill>
            <a:srgbClr val="276E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"/>
          <p:cNvSpPr txBox="1"/>
          <p:nvPr/>
        </p:nvSpPr>
        <p:spPr>
          <a:xfrm>
            <a:off x="1570548" y="2871388"/>
            <a:ext cx="26772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600"/>
              <a:buFont typeface="Calibri"/>
              <a:buNone/>
            </a:pPr>
            <a:r>
              <a:rPr b="1" i="0" lang="ja-JP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TUNAGのアプリを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600"/>
              <a:buFont typeface="Calibri"/>
              <a:buNone/>
            </a:pPr>
            <a:r>
              <a:rPr b="1" i="0" lang="ja-JP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ダウンロードしてください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1571615" y="4773749"/>
            <a:ext cx="33807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500"/>
              <a:buFont typeface="Calibri"/>
              <a:buNone/>
            </a:pPr>
            <a:r>
              <a:rPr b="1" i="0" lang="ja-JP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ご自身のID・初期PWをご入力ください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670550" y="6622013"/>
            <a:ext cx="3070800" cy="546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F3B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3867150" y="6622013"/>
            <a:ext cx="3070800" cy="546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F3B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"/>
          <p:cNvSpPr/>
          <p:nvPr/>
        </p:nvSpPr>
        <p:spPr>
          <a:xfrm rot="10800000">
            <a:off x="3497088" y="7939150"/>
            <a:ext cx="565500" cy="233100"/>
          </a:xfrm>
          <a:prstGeom prst="triangle">
            <a:avLst>
              <a:gd fmla="val 48457" name="adj"/>
            </a:avLst>
          </a:prstGeom>
          <a:solidFill>
            <a:srgbClr val="C8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"/>
          <p:cNvSpPr/>
          <p:nvPr/>
        </p:nvSpPr>
        <p:spPr>
          <a:xfrm rot="10800000">
            <a:off x="3497088" y="4408100"/>
            <a:ext cx="565500" cy="233100"/>
          </a:xfrm>
          <a:prstGeom prst="triangle">
            <a:avLst>
              <a:gd fmla="val 48457" name="adj"/>
            </a:avLst>
          </a:prstGeom>
          <a:solidFill>
            <a:srgbClr val="C8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"/>
          <p:cNvSpPr/>
          <p:nvPr/>
        </p:nvSpPr>
        <p:spPr>
          <a:xfrm rot="10800000">
            <a:off x="3497088" y="2575950"/>
            <a:ext cx="565500" cy="233100"/>
          </a:xfrm>
          <a:prstGeom prst="triangle">
            <a:avLst>
              <a:gd fmla="val 48457" name="adj"/>
            </a:avLst>
          </a:prstGeom>
          <a:solidFill>
            <a:srgbClr val="C8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" title="type=white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87136" y="2952842"/>
            <a:ext cx="420316" cy="39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3"/>
          <p:cNvGrpSpPr/>
          <p:nvPr/>
        </p:nvGrpSpPr>
        <p:grpSpPr>
          <a:xfrm>
            <a:off x="4171892" y="2871353"/>
            <a:ext cx="650787" cy="650787"/>
            <a:chOff x="6424275" y="265350"/>
            <a:chExt cx="939900" cy="939900"/>
          </a:xfrm>
        </p:grpSpPr>
        <p:sp>
          <p:nvSpPr>
            <p:cNvPr id="232" name="Google Shape;232;p3"/>
            <p:cNvSpPr/>
            <p:nvPr/>
          </p:nvSpPr>
          <p:spPr>
            <a:xfrm>
              <a:off x="6424275" y="265350"/>
              <a:ext cx="939900" cy="939900"/>
            </a:xfrm>
            <a:prstGeom prst="ellipse">
              <a:avLst/>
            </a:prstGeom>
            <a:solidFill>
              <a:schemeClr val="lt1"/>
            </a:solidFill>
            <a:ln cap="flat" cmpd="sng" w="132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3300" lIns="63300" spcFirstLastPara="1" rIns="63300" wrap="square" tIns="6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69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3" name="Google Shape;233;p3" title="type=color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621823" y="460480"/>
              <a:ext cx="544800" cy="5093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3"/>
          <p:cNvSpPr/>
          <p:nvPr/>
        </p:nvSpPr>
        <p:spPr>
          <a:xfrm>
            <a:off x="1907118" y="1386114"/>
            <a:ext cx="4044300" cy="20112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ja-JP" sz="4000">
                <a:latin typeface="Calibri"/>
                <a:ea typeface="Calibri"/>
                <a:cs typeface="Calibri"/>
                <a:sym typeface="Calibri"/>
              </a:rPr>
              <a:t>TUNAG ID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9b234e9cf6_0_53"/>
          <p:cNvSpPr/>
          <p:nvPr/>
        </p:nvSpPr>
        <p:spPr>
          <a:xfrm>
            <a:off x="1403572" y="4728752"/>
            <a:ext cx="4012500" cy="456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9b234e9cf6_0_53"/>
          <p:cNvSpPr/>
          <p:nvPr/>
        </p:nvSpPr>
        <p:spPr>
          <a:xfrm>
            <a:off x="1403574" y="1905224"/>
            <a:ext cx="2684100" cy="555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39b234e9cf6_0_53"/>
          <p:cNvSpPr/>
          <p:nvPr/>
        </p:nvSpPr>
        <p:spPr>
          <a:xfrm>
            <a:off x="1403573" y="1645360"/>
            <a:ext cx="3199500" cy="456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39b234e9cf6_0_53"/>
          <p:cNvSpPr/>
          <p:nvPr/>
        </p:nvSpPr>
        <p:spPr>
          <a:xfrm>
            <a:off x="1467607" y="6090696"/>
            <a:ext cx="3135300" cy="516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9b234e9cf6_0_53"/>
          <p:cNvSpPr txBox="1"/>
          <p:nvPr/>
        </p:nvSpPr>
        <p:spPr>
          <a:xfrm>
            <a:off x="1335103" y="4532667"/>
            <a:ext cx="47664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500"/>
              <a:buFont typeface="Calibri"/>
              <a:buNone/>
            </a:pPr>
            <a:r>
              <a:rPr b="1" i="0" lang="ja-JP" sz="1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TUNAG上でパスワードを設定してください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9b234e9cf6_0_53"/>
          <p:cNvSpPr/>
          <p:nvPr/>
        </p:nvSpPr>
        <p:spPr>
          <a:xfrm>
            <a:off x="1403572" y="5851590"/>
            <a:ext cx="3199500" cy="5490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9b234e9cf6_0_53"/>
          <p:cNvSpPr txBox="1"/>
          <p:nvPr/>
        </p:nvSpPr>
        <p:spPr>
          <a:xfrm>
            <a:off x="1335103" y="1477448"/>
            <a:ext cx="39948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500"/>
              <a:buFont typeface="Calibri"/>
              <a:buNone/>
            </a:pPr>
            <a:r>
              <a:rPr b="1" i="0" lang="ja-JP" sz="1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TUNAGからメールが届きますので、</a:t>
            </a:r>
            <a:endParaRPr b="1" i="0" sz="16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500"/>
              <a:buFont typeface="Calibri"/>
              <a:buNone/>
            </a:pPr>
            <a:r>
              <a:rPr b="1" i="0" lang="ja-JP" sz="1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URLをクリックしてください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9b234e9cf6_0_53"/>
          <p:cNvSpPr txBox="1"/>
          <p:nvPr/>
        </p:nvSpPr>
        <p:spPr>
          <a:xfrm>
            <a:off x="2529982" y="728503"/>
            <a:ext cx="24996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3800"/>
              <a:buFont typeface="Calibri"/>
              <a:buNone/>
            </a:pPr>
            <a:r>
              <a:rPr b="1" i="0" lang="ja-JP" sz="3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登録手順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9b234e9cf6_0_53"/>
          <p:cNvSpPr txBox="1"/>
          <p:nvPr/>
        </p:nvSpPr>
        <p:spPr>
          <a:xfrm>
            <a:off x="3372891" y="362973"/>
            <a:ext cx="7830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2200"/>
              <a:buFont typeface="Roboto Condensed"/>
              <a:buNone/>
            </a:pPr>
            <a:r>
              <a:rPr b="1" i="0" lang="ja-JP" sz="2200" u="none" cap="none" strike="noStrike">
                <a:solidFill>
                  <a:srgbClr val="276EA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STEP</a:t>
            </a:r>
            <a:endParaRPr b="1" i="0" sz="2200" u="none" cap="none" strike="noStrike">
              <a:solidFill>
                <a:srgbClr val="276EA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8" name="Google Shape;248;g39b234e9cf6_0_53"/>
          <p:cNvSpPr txBox="1"/>
          <p:nvPr/>
        </p:nvSpPr>
        <p:spPr>
          <a:xfrm>
            <a:off x="-334199" y="1047988"/>
            <a:ext cx="22413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1D4"/>
              </a:buClr>
              <a:buSzPts val="8000"/>
              <a:buFont typeface="Roboto Medium"/>
              <a:buNone/>
            </a:pPr>
            <a:r>
              <a:rPr b="1" i="0" lang="ja-JP" sz="8000" u="none" cap="none" strike="noStrike">
                <a:solidFill>
                  <a:srgbClr val="73B1D4"/>
                </a:solidFill>
                <a:latin typeface="Roboto Medium"/>
                <a:ea typeface="Roboto Medium"/>
                <a:cs typeface="Roboto Medium"/>
                <a:sym typeface="Roboto Medium"/>
              </a:rPr>
              <a:t>01</a:t>
            </a:r>
            <a:endParaRPr b="1" i="0" sz="8000" u="none" cap="none" strike="noStrike">
              <a:solidFill>
                <a:srgbClr val="73B1D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49" name="Google Shape;249;g39b234e9cf6_0_53"/>
          <p:cNvSpPr txBox="1"/>
          <p:nvPr/>
        </p:nvSpPr>
        <p:spPr>
          <a:xfrm>
            <a:off x="-334199" y="3987358"/>
            <a:ext cx="22413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1D4"/>
              </a:buClr>
              <a:buSzPts val="8000"/>
              <a:buFont typeface="Roboto Medium"/>
              <a:buNone/>
            </a:pPr>
            <a:r>
              <a:rPr b="1" i="0" lang="ja-JP" sz="8000" u="none" cap="none" strike="noStrike">
                <a:solidFill>
                  <a:srgbClr val="73B1D4"/>
                </a:solidFill>
                <a:latin typeface="Roboto Medium"/>
                <a:ea typeface="Roboto Medium"/>
                <a:cs typeface="Roboto Medium"/>
                <a:sym typeface="Roboto Medium"/>
              </a:rPr>
              <a:t>02</a:t>
            </a:r>
            <a:endParaRPr b="1" i="0" sz="8000" u="none" cap="none" strike="noStrike">
              <a:solidFill>
                <a:srgbClr val="73B1D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50" name="Google Shape;250;g39b234e9cf6_0_53"/>
          <p:cNvSpPr txBox="1"/>
          <p:nvPr/>
        </p:nvSpPr>
        <p:spPr>
          <a:xfrm>
            <a:off x="-334199" y="5196383"/>
            <a:ext cx="22413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1D4"/>
              </a:buClr>
              <a:buSzPts val="8000"/>
              <a:buFont typeface="Roboto Medium"/>
              <a:buNone/>
            </a:pPr>
            <a:r>
              <a:rPr b="1" i="0" lang="ja-JP" sz="8000" u="none" cap="none" strike="noStrike">
                <a:solidFill>
                  <a:srgbClr val="73B1D4"/>
                </a:solidFill>
                <a:latin typeface="Roboto Medium"/>
                <a:ea typeface="Roboto Medium"/>
                <a:cs typeface="Roboto Medium"/>
                <a:sym typeface="Roboto Medium"/>
              </a:rPr>
              <a:t>03</a:t>
            </a:r>
            <a:endParaRPr b="1" i="0" sz="8000" u="none" cap="none" strike="noStrike">
              <a:solidFill>
                <a:srgbClr val="73B1D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51" name="Google Shape;251;g39b234e9cf6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1811" y="1988829"/>
            <a:ext cx="1219199" cy="151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9b234e9cf6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4056" y="5931317"/>
            <a:ext cx="2304697" cy="142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9b234e9cf6_0_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0852" y="4216999"/>
            <a:ext cx="596900" cy="22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9b234e9cf6_0_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0852" y="5352567"/>
            <a:ext cx="596900" cy="22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9b234e9cf6_0_53"/>
          <p:cNvSpPr txBox="1"/>
          <p:nvPr/>
        </p:nvSpPr>
        <p:spPr>
          <a:xfrm>
            <a:off x="1335103" y="5870733"/>
            <a:ext cx="49110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500"/>
              <a:buFont typeface="Calibri"/>
              <a:buNone/>
            </a:pPr>
            <a:r>
              <a:rPr b="1" i="0" lang="ja-JP" sz="1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TUNAGのアプリをダウンロードし、</a:t>
            </a:r>
            <a:endParaRPr b="1" i="0" sz="16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500"/>
              <a:buFont typeface="Calibri"/>
              <a:buNone/>
            </a:pPr>
            <a:r>
              <a:rPr b="1" i="0" lang="ja-JP" sz="1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アプリからログインしてください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39b234e9cf6_0_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7013" y="2018725"/>
            <a:ext cx="1727200" cy="1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9b234e9cf6_0_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84101" y="1793039"/>
            <a:ext cx="891460" cy="1754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39b234e9cf6_0_53"/>
          <p:cNvSpPr/>
          <p:nvPr/>
        </p:nvSpPr>
        <p:spPr>
          <a:xfrm>
            <a:off x="3790288" y="2308763"/>
            <a:ext cx="1022700" cy="21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アイコン&#10;&#10;自動的に生成された説明" id="259" name="Google Shape;259;g39b234e9cf6_0_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79942" y="6294907"/>
            <a:ext cx="627545" cy="58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9b234e9cf6_0_53"/>
          <p:cNvSpPr txBox="1"/>
          <p:nvPr/>
        </p:nvSpPr>
        <p:spPr>
          <a:xfrm>
            <a:off x="1905609" y="3442119"/>
            <a:ext cx="30345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携帯キャリアメールをご利用の場合は、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事前にメールの受信設定を確認してください。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b="1" i="0" lang="ja-JP" sz="9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「no-reply@tunag.jp」のドメイン設定、</a:t>
            </a:r>
            <a:endParaRPr b="1" i="0" sz="9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　または迷惑メールの設定変更</a:t>
            </a:r>
            <a:r>
              <a:rPr b="1" i="0" lang="ja-JP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をお願いします</a:t>
            </a:r>
            <a:r>
              <a:rPr b="1" i="0" lang="ja-JP" sz="900" u="none" cap="none" strike="noStrike">
                <a:solidFill>
                  <a:srgbClr val="276EA9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9b234e9cf6_0_53"/>
          <p:cNvSpPr txBox="1"/>
          <p:nvPr/>
        </p:nvSpPr>
        <p:spPr>
          <a:xfrm>
            <a:off x="1562934" y="6305171"/>
            <a:ext cx="28173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▶︎こちらのQRコードを読み込むか、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各アプリストアから「TUNAG」と検索ください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9b234e9cf6_0_53"/>
          <p:cNvSpPr txBox="1"/>
          <p:nvPr/>
        </p:nvSpPr>
        <p:spPr>
          <a:xfrm>
            <a:off x="1562934" y="4867459"/>
            <a:ext cx="28173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※ ８文字以上で英大文字、英小文字、数字を含む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9b234e9cf6_0_53"/>
          <p:cNvSpPr/>
          <p:nvPr/>
        </p:nvSpPr>
        <p:spPr>
          <a:xfrm>
            <a:off x="1757618" y="1386151"/>
            <a:ext cx="4044300" cy="20112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ja-JP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メールアドレス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39b234e9cf6_0_53"/>
          <p:cNvSpPr txBox="1"/>
          <p:nvPr/>
        </p:nvSpPr>
        <p:spPr>
          <a:xfrm>
            <a:off x="3867152" y="8521518"/>
            <a:ext cx="19464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400"/>
              <a:buFont typeface="Arial"/>
              <a:buNone/>
            </a:pPr>
            <a:r>
              <a:rPr b="1" i="0" lang="ja-JP" sz="12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すぐにご利用できます。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9b234e9cf6_0_53"/>
          <p:cNvSpPr txBox="1"/>
          <p:nvPr/>
        </p:nvSpPr>
        <p:spPr>
          <a:xfrm>
            <a:off x="1545151" y="8328513"/>
            <a:ext cx="25605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Font typeface="Arial"/>
              <a:buNone/>
            </a:pPr>
            <a:r>
              <a:rPr b="1" i="0" lang="ja-JP" sz="36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登録完了！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g39b234e9cf6_0_5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68356" y="7912514"/>
            <a:ext cx="11430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アイコン&#10;&#10;自動的に生成された説明" id="267" name="Google Shape;267;g39b234e9cf6_0_5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9181" y="8058861"/>
            <a:ext cx="1109859" cy="110985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9b234e9cf6_0_53"/>
          <p:cNvSpPr/>
          <p:nvPr/>
        </p:nvSpPr>
        <p:spPr>
          <a:xfrm rot="10800000">
            <a:off x="3497088" y="7939150"/>
            <a:ext cx="565500" cy="233100"/>
          </a:xfrm>
          <a:prstGeom prst="triangle">
            <a:avLst>
              <a:gd fmla="val 48457" name="adj"/>
            </a:avLst>
          </a:prstGeom>
          <a:solidFill>
            <a:srgbClr val="C8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39b234e9cf6_0_53"/>
          <p:cNvSpPr txBox="1"/>
          <p:nvPr/>
        </p:nvSpPr>
        <p:spPr>
          <a:xfrm>
            <a:off x="670550" y="7432775"/>
            <a:ext cx="62673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チュートリアルを読んだ後は、プロフィール画像を設定しましょう（任意）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9b234e9cf6_0_53"/>
          <p:cNvSpPr/>
          <p:nvPr/>
        </p:nvSpPr>
        <p:spPr>
          <a:xfrm>
            <a:off x="-1" y="9225099"/>
            <a:ext cx="7559700" cy="1466700"/>
          </a:xfrm>
          <a:prstGeom prst="rect">
            <a:avLst/>
          </a:prstGeom>
          <a:solidFill>
            <a:srgbClr val="286E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9b234e9cf6_0_53"/>
          <p:cNvSpPr txBox="1"/>
          <p:nvPr/>
        </p:nvSpPr>
        <p:spPr>
          <a:xfrm>
            <a:off x="326249" y="9759097"/>
            <a:ext cx="1806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お問い合わせ先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9b234e9cf6_0_53"/>
          <p:cNvSpPr txBox="1"/>
          <p:nvPr/>
        </p:nvSpPr>
        <p:spPr>
          <a:xfrm>
            <a:off x="2216009" y="9515257"/>
            <a:ext cx="2724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◯◯支部◯◯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9b234e9cf6_0_53"/>
          <p:cNvSpPr txBox="1"/>
          <p:nvPr/>
        </p:nvSpPr>
        <p:spPr>
          <a:xfrm>
            <a:off x="2216009" y="9816914"/>
            <a:ext cx="2724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電話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9b234e9cf6_0_53"/>
          <p:cNvSpPr txBox="1"/>
          <p:nvPr/>
        </p:nvSpPr>
        <p:spPr>
          <a:xfrm>
            <a:off x="2216009" y="10118570"/>
            <a:ext cx="2724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2024-06-24T08:25:04Z</dcterms:created>
  <dc:creator>鈴菜 藤井</dc:creator>
</cp:coreProperties>
</file>