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0691813" cy="15119350"/>
  <p:notesSz cx="6858000" cy="9144000"/>
  <p:embeddedFontLst>
    <p:embeddedFont>
      <p:font typeface="Noto Sans JP" panose="020B0200000000000000" pitchFamily="34" charset="-128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uR4EFSoAYzi6gn9VU9JFraw6B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重田奈々帆" initials="" lastIdx="7" clrIdx="0"/>
  <p:cmAuthor id="1" name="青島奈穂" initials="" lastIdx="5" clrIdx="1"/>
  <p:cmAuthor id="2" name="義人 石田" initials="義石" lastIdx="1" clrIdx="2">
    <p:extLst>
      <p:ext uri="{19B8F6BF-5375-455C-9EA6-DF929625EA0E}">
        <p15:presenceInfo xmlns:p15="http://schemas.microsoft.com/office/powerpoint/2012/main" userId="f06b5ce8317dc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/>
    <p:restoredTop sz="94658"/>
  </p:normalViewPr>
  <p:slideViewPr>
    <p:cSldViewPr snapToGrid="0">
      <p:cViewPr varScale="1">
        <p:scale>
          <a:sx n="48" d="100"/>
          <a:sy n="48" d="100"/>
        </p:scale>
        <p:origin x="3176" y="51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926" y="685800"/>
            <a:ext cx="242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64e3224ed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364e3224ed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8a2792b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8a2792b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637e575c6_0_59"/>
          <p:cNvSpPr txBox="1">
            <a:spLocks noGrp="1"/>
          </p:cNvSpPr>
          <p:nvPr>
            <p:ph type="ctrTitle"/>
          </p:nvPr>
        </p:nvSpPr>
        <p:spPr>
          <a:xfrm>
            <a:off x="364477" y="2188777"/>
            <a:ext cx="9963000" cy="6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850" tIns="160850" rIns="160850" bIns="160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49"/>
              <a:buNone/>
              <a:defRPr sz="9148"/>
            </a:lvl9pPr>
          </a:lstStyle>
          <a:p>
            <a:endParaRPr/>
          </a:p>
        </p:txBody>
      </p:sp>
      <p:sp>
        <p:nvSpPr>
          <p:cNvPr id="11" name="Google Shape;11;g37637e575c6_0_59"/>
          <p:cNvSpPr txBox="1">
            <a:spLocks noGrp="1"/>
          </p:cNvSpPr>
          <p:nvPr>
            <p:ph type="subTitle" idx="1"/>
          </p:nvPr>
        </p:nvSpPr>
        <p:spPr>
          <a:xfrm>
            <a:off x="364468" y="8331286"/>
            <a:ext cx="99630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850" tIns="160850" rIns="160850" bIns="160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26"/>
              <a:buNone/>
              <a:defRPr sz="4926"/>
            </a:lvl9pPr>
          </a:lstStyle>
          <a:p>
            <a:endParaRPr/>
          </a:p>
        </p:txBody>
      </p:sp>
      <p:sp>
        <p:nvSpPr>
          <p:cNvPr id="12" name="Google Shape;12;g37637e575c6_0_59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7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850" tIns="160850" rIns="160850" bIns="160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  <a:defRPr sz="17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7637e575c6_0_25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7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7" name="Google Shape;7;g37637e575c6_0_25"/>
          <p:cNvSpPr txBox="1">
            <a:spLocks noGrp="1"/>
          </p:cNvSpPr>
          <p:nvPr>
            <p:ph type="title"/>
          </p:nvPr>
        </p:nvSpPr>
        <p:spPr>
          <a:xfrm>
            <a:off x="1645225" y="1789550"/>
            <a:ext cx="5837100" cy="5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Noto Sans JP"/>
              <a:buNone/>
              <a:defRPr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8;g37637e575c6_0_25"/>
          <p:cNvSpPr txBox="1">
            <a:spLocks noGrp="1"/>
          </p:cNvSpPr>
          <p:nvPr>
            <p:ph type="body" idx="1"/>
          </p:nvPr>
        </p:nvSpPr>
        <p:spPr>
          <a:xfrm>
            <a:off x="1702950" y="2915225"/>
            <a:ext cx="5837100" cy="5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Noto Sans JP"/>
              <a:buChar char="●"/>
              <a:defRPr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64e3224ed9_0_257"/>
          <p:cNvSpPr txBox="1"/>
          <p:nvPr/>
        </p:nvSpPr>
        <p:spPr>
          <a:xfrm>
            <a:off x="183075" y="200625"/>
            <a:ext cx="102960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altLang="ja" sz="2000" b="1" dirty="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XX</a:t>
            </a:r>
            <a:r>
              <a:rPr lang="ja" sz="2000" b="1" dirty="0">
                <a:solidFill>
                  <a:schemeClr val="lt1"/>
                </a:solidFill>
                <a:latin typeface="Noto Sans JP"/>
                <a:ea typeface="Noto Sans JP"/>
                <a:cs typeface="Noto Sans JP"/>
                <a:sym typeface="Noto Sans JP"/>
              </a:rPr>
              <a:t>労働組合のより良い組合活動のためアプリ導入を検討しています</a:t>
            </a:r>
            <a:endParaRPr sz="2000" b="1" dirty="0">
              <a:solidFill>
                <a:schemeClr val="l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23" name="Google Shape;23;g364e3224ed9_0_257"/>
          <p:cNvGrpSpPr/>
          <p:nvPr/>
        </p:nvGrpSpPr>
        <p:grpSpPr>
          <a:xfrm>
            <a:off x="2112050" y="7193410"/>
            <a:ext cx="6402300" cy="580200"/>
            <a:chOff x="2112050" y="7109911"/>
            <a:chExt cx="6402300" cy="580200"/>
          </a:xfrm>
        </p:grpSpPr>
        <p:sp>
          <p:nvSpPr>
            <p:cNvPr id="24" name="Google Shape;24;g364e3224ed9_0_257"/>
            <p:cNvSpPr/>
            <p:nvPr/>
          </p:nvSpPr>
          <p:spPr>
            <a:xfrm>
              <a:off x="2112050" y="7109911"/>
              <a:ext cx="6402300" cy="58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25" name="Google Shape;25;g364e3224ed9_0_257" title="Vector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2625" y="7295573"/>
              <a:ext cx="267750" cy="208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g364e3224ed9_0_257"/>
          <p:cNvSpPr txBox="1"/>
          <p:nvPr/>
        </p:nvSpPr>
        <p:spPr>
          <a:xfrm>
            <a:off x="2639301" y="7189500"/>
            <a:ext cx="5875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組合が何をやっているか分からない</a:t>
            </a:r>
            <a:endParaRPr sz="20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27" name="Google Shape;27;g364e3224ed9_0_257"/>
          <p:cNvGrpSpPr/>
          <p:nvPr/>
        </p:nvGrpSpPr>
        <p:grpSpPr>
          <a:xfrm>
            <a:off x="2111975" y="7901435"/>
            <a:ext cx="6402300" cy="580200"/>
            <a:chOff x="2112050" y="7109911"/>
            <a:chExt cx="6402300" cy="580200"/>
          </a:xfrm>
        </p:grpSpPr>
        <p:sp>
          <p:nvSpPr>
            <p:cNvPr id="28" name="Google Shape;28;g364e3224ed9_0_257"/>
            <p:cNvSpPr/>
            <p:nvPr/>
          </p:nvSpPr>
          <p:spPr>
            <a:xfrm>
              <a:off x="2112050" y="7109911"/>
              <a:ext cx="6402300" cy="58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29" name="Google Shape;29;g364e3224ed9_0_257" title="Vector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2625" y="7295573"/>
              <a:ext cx="267750" cy="208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g364e3224ed9_0_257"/>
          <p:cNvSpPr txBox="1"/>
          <p:nvPr/>
        </p:nvSpPr>
        <p:spPr>
          <a:xfrm>
            <a:off x="2639226" y="7897525"/>
            <a:ext cx="5875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大事な情報をタイムリーに受け取れない</a:t>
            </a:r>
            <a:endParaRPr sz="20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grpSp>
        <p:nvGrpSpPr>
          <p:cNvPr id="31" name="Google Shape;31;g364e3224ed9_0_257"/>
          <p:cNvGrpSpPr/>
          <p:nvPr/>
        </p:nvGrpSpPr>
        <p:grpSpPr>
          <a:xfrm>
            <a:off x="2111900" y="8609460"/>
            <a:ext cx="6402300" cy="580200"/>
            <a:chOff x="2112050" y="7109911"/>
            <a:chExt cx="6402300" cy="580200"/>
          </a:xfrm>
        </p:grpSpPr>
        <p:sp>
          <p:nvSpPr>
            <p:cNvPr id="32" name="Google Shape;32;g364e3224ed9_0_257"/>
            <p:cNvSpPr/>
            <p:nvPr/>
          </p:nvSpPr>
          <p:spPr>
            <a:xfrm>
              <a:off x="2112050" y="7109911"/>
              <a:ext cx="6402300" cy="58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33" name="Google Shape;33;g364e3224ed9_0_257" title="Vector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2625" y="7295573"/>
              <a:ext cx="267750" cy="208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4;g364e3224ed9_0_257"/>
          <p:cNvSpPr txBox="1"/>
          <p:nvPr/>
        </p:nvSpPr>
        <p:spPr>
          <a:xfrm>
            <a:off x="2639151" y="8605550"/>
            <a:ext cx="5875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イベントや職場集会を知らなかった</a:t>
            </a:r>
            <a:endParaRPr sz="20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35" name="Google Shape;35;g364e3224ed9_0_257"/>
          <p:cNvSpPr txBox="1"/>
          <p:nvPr/>
        </p:nvSpPr>
        <p:spPr>
          <a:xfrm>
            <a:off x="7028675" y="11783900"/>
            <a:ext cx="3140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タイムリーに情報を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受け取れる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36" name="Google Shape;36;g364e3224ed9_0_257" title="お知らせ_リーダーズコラム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613" y="11487809"/>
            <a:ext cx="1454075" cy="14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364e3224ed9_0_257" title="ラーニング_テスト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125" y="13167822"/>
            <a:ext cx="1454075" cy="14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364e3224ed9_0_257" title="業務報告_議事録共有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125" y="11487809"/>
            <a:ext cx="1454075" cy="14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364e3224ed9_0_257" title="スマホ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0826" y="13174024"/>
            <a:ext cx="1441647" cy="1441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g364e3224ed9_0_257"/>
          <p:cNvGrpSpPr/>
          <p:nvPr/>
        </p:nvGrpSpPr>
        <p:grpSpPr>
          <a:xfrm>
            <a:off x="2137050" y="9308860"/>
            <a:ext cx="6402300" cy="580200"/>
            <a:chOff x="2112050" y="7109911"/>
            <a:chExt cx="6402300" cy="580200"/>
          </a:xfrm>
        </p:grpSpPr>
        <p:sp>
          <p:nvSpPr>
            <p:cNvPr id="41" name="Google Shape;41;g364e3224ed9_0_257"/>
            <p:cNvSpPr/>
            <p:nvPr/>
          </p:nvSpPr>
          <p:spPr>
            <a:xfrm>
              <a:off x="2112050" y="7109911"/>
              <a:ext cx="6402300" cy="58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oto Sans JP"/>
                <a:ea typeface="Noto Sans JP"/>
                <a:cs typeface="Noto Sans JP"/>
                <a:sym typeface="Noto Sans JP"/>
              </a:endParaRPr>
            </a:p>
          </p:txBody>
        </p:sp>
        <p:pic>
          <p:nvPicPr>
            <p:cNvPr id="42" name="Google Shape;42;g364e3224ed9_0_257" title="Vector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2625" y="7295573"/>
              <a:ext cx="267750" cy="208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g364e3224ed9_0_257"/>
          <p:cNvSpPr txBox="1"/>
          <p:nvPr/>
        </p:nvSpPr>
        <p:spPr>
          <a:xfrm>
            <a:off x="2664301" y="9304950"/>
            <a:ext cx="58752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申請やアンケートを紙で行なっており不便</a:t>
            </a:r>
            <a:endParaRPr sz="20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4" name="Google Shape;44;g364e3224ed9_0_257"/>
          <p:cNvSpPr txBox="1"/>
          <p:nvPr/>
        </p:nvSpPr>
        <p:spPr>
          <a:xfrm>
            <a:off x="2205400" y="11783900"/>
            <a:ext cx="3140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いつでも閲覧（利用）できる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5" name="Google Shape;45;g364e3224ed9_0_257"/>
          <p:cNvSpPr txBox="1"/>
          <p:nvPr/>
        </p:nvSpPr>
        <p:spPr>
          <a:xfrm>
            <a:off x="2205400" y="13463896"/>
            <a:ext cx="2920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イベント出欠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申請等も簡単に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46" name="Google Shape;46;g364e3224ed9_0_257"/>
          <p:cNvSpPr txBox="1"/>
          <p:nvPr/>
        </p:nvSpPr>
        <p:spPr>
          <a:xfrm>
            <a:off x="7028675" y="13463896"/>
            <a:ext cx="292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スマホ・PC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どちらでも閲覧可能</a:t>
            </a: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8a2792b73_0_0"/>
          <p:cNvSpPr txBox="1"/>
          <p:nvPr/>
        </p:nvSpPr>
        <p:spPr>
          <a:xfrm>
            <a:off x="467225" y="2853376"/>
            <a:ext cx="46311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お知らせをタイムリーに発信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労使協議や春闘の進捗も</a:t>
            </a:r>
            <a:r>
              <a:rPr lang="ja" sz="18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“その日のうちに”</a:t>
            </a: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スマホへ大事な情報をすぐ受け取れます！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73" name="Google Shape;73;g348a2792b73_0_0"/>
          <p:cNvSpPr txBox="1"/>
          <p:nvPr/>
        </p:nvSpPr>
        <p:spPr>
          <a:xfrm>
            <a:off x="5573850" y="2853376"/>
            <a:ext cx="46311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意識調査のアンケート、慶弔金の申請など</a:t>
            </a:r>
            <a:r>
              <a:rPr lang="ja" sz="18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スマホで簡単に完結</a:t>
            </a: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します！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74" name="Google Shape;74;g348a2792b73_0_0"/>
          <p:cNvSpPr txBox="1"/>
          <p:nvPr/>
        </p:nvSpPr>
        <p:spPr>
          <a:xfrm>
            <a:off x="477150" y="7515352"/>
            <a:ext cx="463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過去の投稿や機関誌バックナンバーも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いつでも見返す</a:t>
            </a: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ことができます！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75" name="Google Shape;75;g348a2792b73_0_0"/>
          <p:cNvSpPr txBox="1"/>
          <p:nvPr/>
        </p:nvSpPr>
        <p:spPr>
          <a:xfrm>
            <a:off x="5583775" y="7515352"/>
            <a:ext cx="463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所属やグループに合わせて</a:t>
            </a:r>
            <a:r>
              <a:rPr lang="ja" sz="1800" b="1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情報の出し分け</a:t>
            </a:r>
            <a:r>
              <a:rPr lang="ja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が可能、自分に関係ある情報が届きます！</a:t>
            </a:r>
            <a:endParaRPr sz="1800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76" name="Google Shape;76;g348a2792b73_0_0" title="モック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413" y="8549585"/>
            <a:ext cx="3130576" cy="19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48a2792b73_0_0"/>
          <p:cNvSpPr txBox="1"/>
          <p:nvPr/>
        </p:nvSpPr>
        <p:spPr>
          <a:xfrm>
            <a:off x="5942064" y="1634575"/>
            <a:ext cx="38187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91425" rIns="90000" bIns="90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申請やアンケートが</a:t>
            </a:r>
            <a:endParaRPr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オンラインで完結</a:t>
            </a:r>
            <a:endParaRPr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78" name="Google Shape;78;g348a2792b73_0_0" title="Frame 8988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650" y="1898419"/>
            <a:ext cx="630625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348a2792b73_0_0"/>
          <p:cNvSpPr txBox="1"/>
          <p:nvPr/>
        </p:nvSpPr>
        <p:spPr>
          <a:xfrm>
            <a:off x="822145" y="1634575"/>
            <a:ext cx="4573372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91425" rIns="90000" bIns="90000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ja-JP" altLang="en-US" sz="2600" b="1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大事な情報は</a:t>
            </a:r>
            <a:r>
              <a:rPr lang="en-US" altLang="ja-JP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PUSH</a:t>
            </a:r>
            <a:r>
              <a:rPr lang="ja-JP" altLang="en-US" sz="2600" b="1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通知で</a:t>
            </a:r>
          </a:p>
          <a:p>
            <a:pPr lvl="0" algn="ctr">
              <a:lnSpc>
                <a:spcPct val="115000"/>
              </a:lnSpc>
            </a:pPr>
            <a:r>
              <a:rPr lang="ja-JP" altLang="en-US" sz="2600" b="1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「見逃した！」を防ぎます</a:t>
            </a:r>
            <a:endParaRPr lang="ja-JP" altLang="en-US"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80" name="Google Shape;80;g348a2792b73_0_0" title="Frame 8988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216" y="1898419"/>
            <a:ext cx="630625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48a2792b73_0_0"/>
          <p:cNvSpPr txBox="1"/>
          <p:nvPr/>
        </p:nvSpPr>
        <p:spPr>
          <a:xfrm>
            <a:off x="6315492" y="6325300"/>
            <a:ext cx="2962979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91425" rIns="90000" bIns="90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所属ごとに必要な</a:t>
            </a:r>
            <a:endParaRPr lang="en-US" altLang="ja"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情報が手元に届く</a:t>
            </a:r>
            <a:endParaRPr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82" name="Google Shape;82;g348a2792b73_0_0" title="Frame 8988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350" y="6589144"/>
            <a:ext cx="630625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48a2792b73_0_0"/>
          <p:cNvSpPr txBox="1"/>
          <p:nvPr/>
        </p:nvSpPr>
        <p:spPr>
          <a:xfrm>
            <a:off x="1061103" y="6325300"/>
            <a:ext cx="38187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000" tIns="91425" rIns="90000" bIns="90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情報が蓄積されるので</a:t>
            </a:r>
            <a:endParaRPr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 b="1" dirty="0">
                <a:solidFill>
                  <a:schemeClr val="accent1"/>
                </a:solidFill>
                <a:latin typeface="Noto Sans JP"/>
                <a:ea typeface="Noto Sans JP"/>
                <a:cs typeface="Noto Sans JP"/>
                <a:sym typeface="Noto Sans JP"/>
              </a:rPr>
              <a:t>いつでも見に行ける</a:t>
            </a:r>
            <a:endParaRPr sz="2600" b="1" dirty="0">
              <a:solidFill>
                <a:schemeClr val="accent1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84" name="Google Shape;84;g348a2792b73_0_0" title="Frame 8988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16" y="6589144"/>
            <a:ext cx="630625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48a2792b73_0_0"/>
          <p:cNvSpPr txBox="1"/>
          <p:nvPr/>
        </p:nvSpPr>
        <p:spPr>
          <a:xfrm>
            <a:off x="3177100" y="12712675"/>
            <a:ext cx="69606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316800" lvl="0" indent="-27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72BF"/>
              </a:buClr>
              <a:buSzPts val="2400"/>
              <a:buFont typeface="Noto Sans JP"/>
              <a:buChar char="●"/>
            </a:pPr>
            <a:r>
              <a:rPr lang="ja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スマホから簡単に使える</a:t>
            </a:r>
            <a:endParaRPr sz="2400" b="1" dirty="0">
              <a:solidFill>
                <a:srgbClr val="3172BF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316800" lvl="0" indent="-27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72BF"/>
              </a:buClr>
              <a:buSzPts val="2400"/>
              <a:buFont typeface="Noto Sans JP"/>
              <a:buChar char="●"/>
            </a:pPr>
            <a:r>
              <a:rPr lang="ja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映画やカラオケなど日常使い</a:t>
            </a:r>
            <a:r>
              <a:rPr lang="ja" altLang="en-US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のメニュー</a:t>
            </a:r>
            <a:endParaRPr sz="2400" b="1" dirty="0">
              <a:solidFill>
                <a:srgbClr val="3172BF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316800" lvl="0" indent="-27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72BF"/>
              </a:buClr>
              <a:buSzPts val="2400"/>
              <a:buFont typeface="Noto Sans JP"/>
              <a:buChar char="●"/>
            </a:pPr>
            <a:r>
              <a:rPr lang="ja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コンビニ</a:t>
            </a:r>
            <a:r>
              <a:rPr lang="ja" altLang="en-US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お買い物券の</a:t>
            </a:r>
            <a:r>
              <a:rPr lang="ja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抽選など</a:t>
            </a:r>
            <a:r>
              <a:rPr lang="ja" altLang="en-US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、</a:t>
            </a:r>
            <a:r>
              <a:rPr lang="ja" sz="2400" b="1" dirty="0">
                <a:solidFill>
                  <a:srgbClr val="3172BF"/>
                </a:solidFill>
                <a:latin typeface="Noto Sans JP"/>
                <a:ea typeface="Noto Sans JP"/>
                <a:cs typeface="Noto Sans JP"/>
                <a:sym typeface="Noto Sans JP"/>
              </a:rPr>
              <a:t>楽しみがある</a:t>
            </a:r>
            <a:endParaRPr sz="2400" b="1" dirty="0">
              <a:solidFill>
                <a:srgbClr val="3172BF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86" name="Google Shape;86;g348a2792b73_0_0" title="Frame 89888.png"/>
          <p:cNvPicPr preferRelativeResize="0"/>
          <p:nvPr/>
        </p:nvPicPr>
        <p:blipFill rotWithShape="1">
          <a:blip r:embed="rId6">
            <a:alphaModFix/>
          </a:blip>
          <a:srcRect t="13377" b="15765"/>
          <a:stretch/>
        </p:blipFill>
        <p:spPr>
          <a:xfrm>
            <a:off x="6167784" y="8474561"/>
            <a:ext cx="3443257" cy="21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48a2792b73_0_0" title="yushuke_worry_sp.png"/>
          <p:cNvPicPr preferRelativeResize="0"/>
          <p:nvPr/>
        </p:nvPicPr>
        <p:blipFill rotWithShape="1">
          <a:blip r:embed="rId7">
            <a:alphaModFix/>
          </a:blip>
          <a:srcRect t="11722" b="20162"/>
          <a:stretch/>
        </p:blipFill>
        <p:spPr>
          <a:xfrm>
            <a:off x="977225" y="4181950"/>
            <a:ext cx="2213175" cy="18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348a2792b73_0_0" title="nozomi_happy_sp.png"/>
          <p:cNvPicPr preferRelativeResize="0"/>
          <p:nvPr/>
        </p:nvPicPr>
        <p:blipFill rotWithShape="1">
          <a:blip r:embed="rId8">
            <a:alphaModFix/>
          </a:blip>
          <a:srcRect t="10393" b="23363"/>
          <a:stretch/>
        </p:blipFill>
        <p:spPr>
          <a:xfrm>
            <a:off x="2283600" y="4097150"/>
            <a:ext cx="2400475" cy="19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48a2792b73_0_0" title="Frame 89889.png"/>
          <p:cNvPicPr preferRelativeResize="0"/>
          <p:nvPr/>
        </p:nvPicPr>
        <p:blipFill rotWithShape="1">
          <a:blip r:embed="rId9">
            <a:alphaModFix/>
          </a:blip>
          <a:srcRect b="40119"/>
          <a:stretch/>
        </p:blipFill>
        <p:spPr>
          <a:xfrm>
            <a:off x="6073925" y="3811439"/>
            <a:ext cx="3630975" cy="21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NAG2025">
  <a:themeElements>
    <a:clrScheme name="Simple Light">
      <a:dk1>
        <a:srgbClr val="283E59"/>
      </a:dk1>
      <a:lt1>
        <a:srgbClr val="FFFFFF"/>
      </a:lt1>
      <a:dk2>
        <a:srgbClr val="475569"/>
      </a:dk2>
      <a:lt2>
        <a:srgbClr val="94A3B8"/>
      </a:lt2>
      <a:accent1>
        <a:srgbClr val="107BFF"/>
      </a:accent1>
      <a:accent2>
        <a:srgbClr val="F1F5F9"/>
      </a:accent2>
      <a:accent3>
        <a:srgbClr val="F44646"/>
      </a:accent3>
      <a:accent4>
        <a:srgbClr val="FF9500"/>
      </a:accent4>
      <a:accent5>
        <a:srgbClr val="77DD34"/>
      </a:accent5>
      <a:accent6>
        <a:srgbClr val="FED419"/>
      </a:accent6>
      <a:hlink>
        <a:srgbClr val="055D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211</Words>
  <Application>Microsoft Macintosh PowerPoint</Application>
  <PresentationFormat>ユーザー設定</PresentationFormat>
  <Paragraphs>29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Noto Sans JP</vt:lpstr>
      <vt:lpstr>Arial</vt:lpstr>
      <vt:lpstr>TUNAG2025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義人 石田</cp:lastModifiedBy>
  <cp:revision>3</cp:revision>
  <dcterms:modified xsi:type="dcterms:W3CDTF">2025-09-04T03:37:26Z</dcterms:modified>
</cp:coreProperties>
</file>